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61" r:id="rId3"/>
    <p:sldId id="263" r:id="rId4"/>
    <p:sldId id="264" r:id="rId5"/>
    <p:sldId id="265" r:id="rId6"/>
    <p:sldId id="266" r:id="rId7"/>
    <p:sldId id="269" r:id="rId8"/>
    <p:sldId id="267" r:id="rId9"/>
    <p:sldId id="268" r:id="rId10"/>
    <p:sldId id="271" r:id="rId11"/>
    <p:sldId id="272" r:id="rId12"/>
    <p:sldId id="273" r:id="rId13"/>
    <p:sldId id="27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349" autoAdjust="0"/>
  </p:normalViewPr>
  <p:slideViewPr>
    <p:cSldViewPr>
      <p:cViewPr>
        <p:scale>
          <a:sx n="80" d="100"/>
          <a:sy n="80" d="100"/>
        </p:scale>
        <p:origin x="-504" y="-72"/>
      </p:cViewPr>
      <p:guideLst>
        <p:guide orient="horz" pos="2160"/>
        <p:guide pos="2880"/>
      </p:guideLst>
    </p:cSldViewPr>
  </p:slideViewPr>
  <p:notesTextViewPr>
    <p:cViewPr>
      <p:scale>
        <a:sx n="100" d="100"/>
        <a:sy n="100" d="100"/>
      </p:scale>
      <p:origin x="0" y="12"/>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50FAB-849D-4EA8-8F3C-21ED83C01EF2}" type="datetimeFigureOut">
              <a:rPr lang="es-PA" smtClean="0"/>
              <a:pPr/>
              <a:t>01/27/2012</a:t>
            </a:fld>
            <a:endParaRPr lang="es-P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5830B-3E8C-45D6-B537-546A43BFAEE3}" type="slidenum">
              <a:rPr lang="es-PA" smtClean="0"/>
              <a:pPr/>
              <a:t>‹#›</a:t>
            </a:fld>
            <a:endParaRPr lang="es-P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C665830B-3E8C-45D6-B537-546A43BFAEE3}" type="slidenum">
              <a:rPr lang="es-PA" smtClean="0"/>
              <a:pPr/>
              <a:t>1</a:t>
            </a:fld>
            <a:endParaRPr lang="es-P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b="1" kern="1200" dirty="0" smtClean="0">
                <a:solidFill>
                  <a:schemeClr val="tx1"/>
                </a:solidFill>
                <a:latin typeface="+mn-lt"/>
                <a:ea typeface="+mn-ea"/>
                <a:cs typeface="+mn-cs"/>
              </a:rPr>
              <a:t>5. Instar </a:t>
            </a:r>
            <a:r>
              <a:rPr lang="es-PA" sz="1200" kern="1200" dirty="0" smtClean="0">
                <a:solidFill>
                  <a:schemeClr val="tx1"/>
                </a:solidFill>
                <a:latin typeface="+mn-lt"/>
                <a:ea typeface="+mn-ea"/>
                <a:cs typeface="+mn-cs"/>
              </a:rPr>
              <a:t>a la Red Regional Intergubernamental la preparación de una propuesta de Declaración Ministerial sobre los problemas de contaminación atmosférica de la región que podría proponer temas prioritarios como lineamiento para los oficiales en el desarrollo del Plan de Acción y constituir una base para la discusión y la construcción del consenso con otros actores relevantes.</a:t>
            </a:r>
          </a:p>
          <a:p>
            <a:r>
              <a:rPr lang="es-PA" sz="1200" b="1" kern="1200" dirty="0" smtClean="0">
                <a:solidFill>
                  <a:schemeClr val="tx1"/>
                </a:solidFill>
                <a:latin typeface="+mn-lt"/>
                <a:ea typeface="+mn-ea"/>
                <a:cs typeface="+mn-cs"/>
              </a:rPr>
              <a:t>6. Promover</a:t>
            </a:r>
            <a:r>
              <a:rPr lang="es-PA" sz="1200" kern="1200" dirty="0" smtClean="0">
                <a:solidFill>
                  <a:schemeClr val="tx1"/>
                </a:solidFill>
                <a:latin typeface="+mn-lt"/>
                <a:ea typeface="+mn-ea"/>
                <a:cs typeface="+mn-cs"/>
              </a:rPr>
              <a:t>, en cada país, el fortalecimiento de las áreas institucionales responsables del control de la contaminación atmosférica, y asegurar una participación activa de estas instituciones en las actividades regionales relacionadas con este tema.</a:t>
            </a:r>
          </a:p>
          <a:p>
            <a:r>
              <a:rPr lang="es-PA" sz="1200" b="1" kern="1200" dirty="0" smtClean="0">
                <a:solidFill>
                  <a:schemeClr val="tx1"/>
                </a:solidFill>
                <a:latin typeface="+mn-lt"/>
                <a:ea typeface="+mn-ea"/>
                <a:cs typeface="+mn-cs"/>
              </a:rPr>
              <a:t>7. Fortalecer </a:t>
            </a:r>
            <a:r>
              <a:rPr lang="es-PA" sz="1200" kern="1200" dirty="0" smtClean="0">
                <a:solidFill>
                  <a:schemeClr val="tx1"/>
                </a:solidFill>
                <a:latin typeface="+mn-lt"/>
                <a:ea typeface="+mn-ea"/>
                <a:cs typeface="+mn-cs"/>
              </a:rPr>
              <a:t>el dialogo público – privado y el rol de todos los sectores involucrados en la promoción de los compromisos y acciones orientadas a la reducción de la contaminación atmosférica para todas las áreas prioritarias definidas, en el marco de la planificación regional, sub-regional y nacional.</a:t>
            </a:r>
          </a:p>
          <a:p>
            <a:r>
              <a:rPr lang="es-PA" sz="1200" b="1" kern="1200" dirty="0" smtClean="0">
                <a:solidFill>
                  <a:schemeClr val="tx1"/>
                </a:solidFill>
                <a:latin typeface="+mn-lt"/>
                <a:ea typeface="+mn-ea"/>
                <a:cs typeface="+mn-cs"/>
              </a:rPr>
              <a:t>8. Solicitar </a:t>
            </a:r>
            <a:r>
              <a:rPr lang="es-PA" sz="1200" kern="1200" dirty="0" smtClean="0">
                <a:solidFill>
                  <a:schemeClr val="tx1"/>
                </a:solidFill>
                <a:latin typeface="+mn-lt"/>
                <a:ea typeface="+mn-ea"/>
                <a:cs typeface="+mn-cs"/>
              </a:rPr>
              <a:t>apoyo técnico, financiero y de formación por parte de los organismos financieros, la cooperación internacional y los donantes, dentro y fuera de la región, con objeto de reducir la contaminación atmosférica en la región.</a:t>
            </a:r>
          </a:p>
        </p:txBody>
      </p:sp>
      <p:sp>
        <p:nvSpPr>
          <p:cNvPr id="4" name="Slide Number Placeholder 3"/>
          <p:cNvSpPr>
            <a:spLocks noGrp="1"/>
          </p:cNvSpPr>
          <p:nvPr>
            <p:ph type="sldNum" sz="quarter" idx="10"/>
          </p:nvPr>
        </p:nvSpPr>
        <p:spPr/>
        <p:txBody>
          <a:bodyPr/>
          <a:lstStyle/>
          <a:p>
            <a:fld id="{C665830B-3E8C-45D6-B537-546A43BFAEE3}" type="slidenum">
              <a:rPr lang="es-PA" smtClean="0"/>
              <a:pPr/>
              <a:t>10</a:t>
            </a:fld>
            <a:endParaRPr lang="es-P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b="1" kern="1200" dirty="0" smtClean="0">
                <a:solidFill>
                  <a:schemeClr val="tx1"/>
                </a:solidFill>
                <a:latin typeface="+mn-lt"/>
                <a:ea typeface="+mn-ea"/>
                <a:cs typeface="+mn-cs"/>
              </a:rPr>
              <a:t>5. Instar </a:t>
            </a:r>
            <a:r>
              <a:rPr lang="es-PA" sz="1200" kern="1200" dirty="0" smtClean="0">
                <a:solidFill>
                  <a:schemeClr val="tx1"/>
                </a:solidFill>
                <a:latin typeface="+mn-lt"/>
                <a:ea typeface="+mn-ea"/>
                <a:cs typeface="+mn-cs"/>
              </a:rPr>
              <a:t>a la Red Regional Intergubernamental la preparación de una propuesta de Declaración Ministerial sobre los problemas de contaminación atmosférica de la región que podría proponer temas prioritarios como lineamiento para los oficiales en el desarrollo del Plan de Acción y constituir una base para la discusión y la construcción del consenso con otros actores relevantes.</a:t>
            </a:r>
          </a:p>
          <a:p>
            <a:r>
              <a:rPr lang="es-PA" sz="1200" b="1" kern="1200" dirty="0" smtClean="0">
                <a:solidFill>
                  <a:schemeClr val="tx1"/>
                </a:solidFill>
                <a:latin typeface="+mn-lt"/>
                <a:ea typeface="+mn-ea"/>
                <a:cs typeface="+mn-cs"/>
              </a:rPr>
              <a:t>6. Promover</a:t>
            </a:r>
            <a:r>
              <a:rPr lang="es-PA" sz="1200" kern="1200" dirty="0" smtClean="0">
                <a:solidFill>
                  <a:schemeClr val="tx1"/>
                </a:solidFill>
                <a:latin typeface="+mn-lt"/>
                <a:ea typeface="+mn-ea"/>
                <a:cs typeface="+mn-cs"/>
              </a:rPr>
              <a:t>, en cada país, el fortalecimiento de las áreas institucionales responsables del control de la contaminación atmosférica, y asegurar una participación activa de estas instituciones en las actividades regionales relacionadas con este tema.</a:t>
            </a:r>
          </a:p>
          <a:p>
            <a:r>
              <a:rPr lang="es-PA" sz="1200" b="1" kern="1200" dirty="0" smtClean="0">
                <a:solidFill>
                  <a:schemeClr val="tx1"/>
                </a:solidFill>
                <a:latin typeface="+mn-lt"/>
                <a:ea typeface="+mn-ea"/>
                <a:cs typeface="+mn-cs"/>
              </a:rPr>
              <a:t>7. Fortalecer </a:t>
            </a:r>
            <a:r>
              <a:rPr lang="es-PA" sz="1200" kern="1200" dirty="0" smtClean="0">
                <a:solidFill>
                  <a:schemeClr val="tx1"/>
                </a:solidFill>
                <a:latin typeface="+mn-lt"/>
                <a:ea typeface="+mn-ea"/>
                <a:cs typeface="+mn-cs"/>
              </a:rPr>
              <a:t>el dialogo público – privado y el rol de todos los sectores involucrados en la promoción de los compromisos y acciones orientadas a la reducción de la contaminación atmosférica para todas las áreas prioritarias definidas, en el marco de la planificación regional, sub-regional y nacional.</a:t>
            </a:r>
          </a:p>
          <a:p>
            <a:r>
              <a:rPr lang="es-PA" sz="1200" b="1" kern="1200" dirty="0" smtClean="0">
                <a:solidFill>
                  <a:schemeClr val="tx1"/>
                </a:solidFill>
                <a:latin typeface="+mn-lt"/>
                <a:ea typeface="+mn-ea"/>
                <a:cs typeface="+mn-cs"/>
              </a:rPr>
              <a:t>8. Solicitar </a:t>
            </a:r>
            <a:r>
              <a:rPr lang="es-PA" sz="1200" kern="1200" dirty="0" smtClean="0">
                <a:solidFill>
                  <a:schemeClr val="tx1"/>
                </a:solidFill>
                <a:latin typeface="+mn-lt"/>
                <a:ea typeface="+mn-ea"/>
                <a:cs typeface="+mn-cs"/>
              </a:rPr>
              <a:t>apoyo técnico, financiero y de formación por parte de los organismos financieros, la cooperación internacional y los donantes, dentro y fuera de la región, con objeto de reducir la contaminación atmosférica en la </a:t>
            </a:r>
            <a:r>
              <a:rPr lang="es-PA" sz="1200" kern="1200" smtClean="0">
                <a:solidFill>
                  <a:schemeClr val="tx1"/>
                </a:solidFill>
                <a:latin typeface="+mn-lt"/>
                <a:ea typeface="+mn-ea"/>
                <a:cs typeface="+mn-cs"/>
              </a:rPr>
              <a:t>región.</a:t>
            </a:r>
            <a:endParaRPr lang="es-P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65830B-3E8C-45D6-B537-546A43BFAEE3}" type="slidenum">
              <a:rPr lang="es-PA" smtClean="0"/>
              <a:pPr/>
              <a:t>11</a:t>
            </a:fld>
            <a:endParaRPr lang="es-P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b="1" kern="1200" dirty="0" smtClean="0">
                <a:solidFill>
                  <a:schemeClr val="tx1"/>
                </a:solidFill>
                <a:latin typeface="+mn-lt"/>
                <a:ea typeface="+mn-ea"/>
                <a:cs typeface="+mn-cs"/>
              </a:rPr>
              <a:t>5. Instar </a:t>
            </a:r>
            <a:r>
              <a:rPr lang="es-PA" sz="1200" kern="1200" dirty="0" smtClean="0">
                <a:solidFill>
                  <a:schemeClr val="tx1"/>
                </a:solidFill>
                <a:latin typeface="+mn-lt"/>
                <a:ea typeface="+mn-ea"/>
                <a:cs typeface="+mn-cs"/>
              </a:rPr>
              <a:t>a la Red Regional Intergubernamental la preparación de una propuesta de Declaración Ministerial sobre los problemas de contaminación atmosférica de la región que podría proponer temas prioritarios como lineamiento para los oficiales en el desarrollo del Plan de Acción y constituir una base para la discusión y la construcción del consenso con otros actores relevantes.</a:t>
            </a:r>
          </a:p>
          <a:p>
            <a:r>
              <a:rPr lang="es-PA" sz="1200" b="1" kern="1200" dirty="0" smtClean="0">
                <a:solidFill>
                  <a:schemeClr val="tx1"/>
                </a:solidFill>
                <a:latin typeface="+mn-lt"/>
                <a:ea typeface="+mn-ea"/>
                <a:cs typeface="+mn-cs"/>
              </a:rPr>
              <a:t>6. Promover</a:t>
            </a:r>
            <a:r>
              <a:rPr lang="es-PA" sz="1200" kern="1200" dirty="0" smtClean="0">
                <a:solidFill>
                  <a:schemeClr val="tx1"/>
                </a:solidFill>
                <a:latin typeface="+mn-lt"/>
                <a:ea typeface="+mn-ea"/>
                <a:cs typeface="+mn-cs"/>
              </a:rPr>
              <a:t>, en cada país, el fortalecimiento de las áreas institucionales responsables del control de la contaminación atmosférica, y asegurar una participación activa de estas instituciones en las actividades regionales relacionadas con este tema.</a:t>
            </a:r>
          </a:p>
          <a:p>
            <a:r>
              <a:rPr lang="es-PA" sz="1200" b="1" kern="1200" dirty="0" smtClean="0">
                <a:solidFill>
                  <a:schemeClr val="tx1"/>
                </a:solidFill>
                <a:latin typeface="+mn-lt"/>
                <a:ea typeface="+mn-ea"/>
                <a:cs typeface="+mn-cs"/>
              </a:rPr>
              <a:t>7. Fortalecer </a:t>
            </a:r>
            <a:r>
              <a:rPr lang="es-PA" sz="1200" kern="1200" dirty="0" smtClean="0">
                <a:solidFill>
                  <a:schemeClr val="tx1"/>
                </a:solidFill>
                <a:latin typeface="+mn-lt"/>
                <a:ea typeface="+mn-ea"/>
                <a:cs typeface="+mn-cs"/>
              </a:rPr>
              <a:t>el dialogo público – privado y el rol de todos los sectores involucrados en la promoción de los compromisos y acciones orientadas a la reducción de la contaminación atmosférica para todas las áreas prioritarias definidas, en el marco de la planificación regional, sub-regional y nacional.</a:t>
            </a:r>
          </a:p>
          <a:p>
            <a:r>
              <a:rPr lang="es-PA" sz="1200" b="1" kern="1200" dirty="0" smtClean="0">
                <a:solidFill>
                  <a:schemeClr val="tx1"/>
                </a:solidFill>
                <a:latin typeface="+mn-lt"/>
                <a:ea typeface="+mn-ea"/>
                <a:cs typeface="+mn-cs"/>
              </a:rPr>
              <a:t>8. Solicitar </a:t>
            </a:r>
            <a:r>
              <a:rPr lang="es-PA" sz="1200" kern="1200" dirty="0" smtClean="0">
                <a:solidFill>
                  <a:schemeClr val="tx1"/>
                </a:solidFill>
                <a:latin typeface="+mn-lt"/>
                <a:ea typeface="+mn-ea"/>
                <a:cs typeface="+mn-cs"/>
              </a:rPr>
              <a:t>apoyo técnico, financiero y de formación por parte de los organismos financieros, la cooperación internacional y los donantes, dentro y fuera de la región, con objeto de reducir la contaminación atmosférica en la </a:t>
            </a:r>
            <a:r>
              <a:rPr lang="es-PA" sz="1200" kern="1200" smtClean="0">
                <a:solidFill>
                  <a:schemeClr val="tx1"/>
                </a:solidFill>
                <a:latin typeface="+mn-lt"/>
                <a:ea typeface="+mn-ea"/>
                <a:cs typeface="+mn-cs"/>
              </a:rPr>
              <a:t>región.</a:t>
            </a:r>
            <a:endParaRPr lang="es-P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65830B-3E8C-45D6-B537-546A43BFAEE3}" type="slidenum">
              <a:rPr lang="es-PA" smtClean="0"/>
              <a:pPr/>
              <a:t>12</a:t>
            </a:fld>
            <a:endParaRPr lang="es-P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b="1" kern="1200" dirty="0" smtClean="0">
                <a:solidFill>
                  <a:schemeClr val="tx1"/>
                </a:solidFill>
                <a:latin typeface="+mn-lt"/>
                <a:ea typeface="+mn-ea"/>
                <a:cs typeface="+mn-cs"/>
              </a:rPr>
              <a:t>5. Instar </a:t>
            </a:r>
            <a:r>
              <a:rPr lang="es-PA" sz="1200" kern="1200" dirty="0" smtClean="0">
                <a:solidFill>
                  <a:schemeClr val="tx1"/>
                </a:solidFill>
                <a:latin typeface="+mn-lt"/>
                <a:ea typeface="+mn-ea"/>
                <a:cs typeface="+mn-cs"/>
              </a:rPr>
              <a:t>a la Red Regional Intergubernamental la preparación de una propuesta de Declaración Ministerial sobre los problemas de contaminación atmosférica de la región que podría proponer temas prioritarios como lineamiento para los oficiales en el desarrollo del Plan de Acción y constituir una base para la discusión y la construcción del consenso con otros actores relevantes.</a:t>
            </a:r>
          </a:p>
          <a:p>
            <a:r>
              <a:rPr lang="es-PA" sz="1200" b="1" kern="1200" dirty="0" smtClean="0">
                <a:solidFill>
                  <a:schemeClr val="tx1"/>
                </a:solidFill>
                <a:latin typeface="+mn-lt"/>
                <a:ea typeface="+mn-ea"/>
                <a:cs typeface="+mn-cs"/>
              </a:rPr>
              <a:t>6. Promover</a:t>
            </a:r>
            <a:r>
              <a:rPr lang="es-PA" sz="1200" kern="1200" dirty="0" smtClean="0">
                <a:solidFill>
                  <a:schemeClr val="tx1"/>
                </a:solidFill>
                <a:latin typeface="+mn-lt"/>
                <a:ea typeface="+mn-ea"/>
                <a:cs typeface="+mn-cs"/>
              </a:rPr>
              <a:t>, en cada país, el fortalecimiento de las áreas institucionales responsables del control de la contaminación atmosférica, y asegurar una participación activa de estas instituciones en las actividades regionales relacionadas con este tema.</a:t>
            </a:r>
          </a:p>
          <a:p>
            <a:r>
              <a:rPr lang="es-PA" sz="1200" b="1" kern="1200" dirty="0" smtClean="0">
                <a:solidFill>
                  <a:schemeClr val="tx1"/>
                </a:solidFill>
                <a:latin typeface="+mn-lt"/>
                <a:ea typeface="+mn-ea"/>
                <a:cs typeface="+mn-cs"/>
              </a:rPr>
              <a:t>7. Fortalecer </a:t>
            </a:r>
            <a:r>
              <a:rPr lang="es-PA" sz="1200" kern="1200" dirty="0" smtClean="0">
                <a:solidFill>
                  <a:schemeClr val="tx1"/>
                </a:solidFill>
                <a:latin typeface="+mn-lt"/>
                <a:ea typeface="+mn-ea"/>
                <a:cs typeface="+mn-cs"/>
              </a:rPr>
              <a:t>el dialogo público – privado y el rol de todos los sectores involucrados en la promoción de los compromisos y acciones orientadas a la reducción de la contaminación atmosférica para todas las áreas prioritarias definidas, en el marco de la planificación regional, sub-regional y nacional.</a:t>
            </a:r>
          </a:p>
          <a:p>
            <a:r>
              <a:rPr lang="es-PA" sz="1200" b="1" kern="1200" dirty="0" smtClean="0">
                <a:solidFill>
                  <a:schemeClr val="tx1"/>
                </a:solidFill>
                <a:latin typeface="+mn-lt"/>
                <a:ea typeface="+mn-ea"/>
                <a:cs typeface="+mn-cs"/>
              </a:rPr>
              <a:t>8. Solicitar </a:t>
            </a:r>
            <a:r>
              <a:rPr lang="es-PA" sz="1200" kern="1200" dirty="0" smtClean="0">
                <a:solidFill>
                  <a:schemeClr val="tx1"/>
                </a:solidFill>
                <a:latin typeface="+mn-lt"/>
                <a:ea typeface="+mn-ea"/>
                <a:cs typeface="+mn-cs"/>
              </a:rPr>
              <a:t>apoyo técnico, financiero y de formación por parte de los organismos financieros, la cooperación internacional y los donantes, dentro y fuera de la región, con objeto de reducir la contaminación atmosférica en la región.</a:t>
            </a:r>
          </a:p>
        </p:txBody>
      </p:sp>
      <p:sp>
        <p:nvSpPr>
          <p:cNvPr id="4" name="Slide Number Placeholder 3"/>
          <p:cNvSpPr>
            <a:spLocks noGrp="1"/>
          </p:cNvSpPr>
          <p:nvPr>
            <p:ph type="sldNum" sz="quarter" idx="10"/>
          </p:nvPr>
        </p:nvSpPr>
        <p:spPr/>
        <p:txBody>
          <a:bodyPr/>
          <a:lstStyle/>
          <a:p>
            <a:fld id="{C665830B-3E8C-45D6-B537-546A43BFAEE3}" type="slidenum">
              <a:rPr lang="es-PA" smtClean="0"/>
              <a:pPr/>
              <a:t>13</a:t>
            </a:fld>
            <a:endParaRPr lang="es-P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C665830B-3E8C-45D6-B537-546A43BFAEE3}" type="slidenum">
              <a:rPr lang="es-PA" smtClean="0"/>
              <a:pPr/>
              <a:t>2</a:t>
            </a:fld>
            <a:endParaRPr lang="es-P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C665830B-3E8C-45D6-B537-546A43BFAEE3}" type="slidenum">
              <a:rPr lang="es-PA" smtClean="0"/>
              <a:pPr/>
              <a:t>3</a:t>
            </a:fld>
            <a:endParaRPr lang="es-P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C665830B-3E8C-45D6-B537-546A43BFAEE3}" type="slidenum">
              <a:rPr lang="es-PA" smtClean="0"/>
              <a:pPr/>
              <a:t>4</a:t>
            </a:fld>
            <a:endParaRPr lang="es-P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Aft>
                <a:spcPts val="300"/>
              </a:spcAft>
            </a:pPr>
            <a:r>
              <a:rPr lang="es-MX" sz="1600" b="1" i="1" dirty="0" smtClean="0">
                <a:solidFill>
                  <a:schemeClr val="tx1">
                    <a:lumMod val="75000"/>
                    <a:lumOff val="25000"/>
                  </a:schemeClr>
                </a:solidFill>
                <a:latin typeface="Gill Sans MT" pitchFamily="34" charset="0"/>
              </a:rPr>
              <a:t>Promover la formación de capacidades nacionales en la construcción de estadísticas e indicadores ambientales</a:t>
            </a:r>
            <a:endParaRPr lang="es-PA" sz="1600" b="1" i="1" dirty="0" smtClean="0">
              <a:solidFill>
                <a:schemeClr val="tx1">
                  <a:lumMod val="75000"/>
                  <a:lumOff val="25000"/>
                </a:schemeClr>
              </a:solidFill>
              <a:latin typeface="Gill Sans MT" pitchFamily="34" charset="0"/>
            </a:endParaRPr>
          </a:p>
          <a:p>
            <a:pPr algn="just">
              <a:spcBef>
                <a:spcPts val="300"/>
              </a:spcBef>
              <a:spcAft>
                <a:spcPts val="300"/>
              </a:spcAft>
              <a:buNone/>
            </a:pPr>
            <a:r>
              <a:rPr lang="es-MX" sz="1600" dirty="0" smtClean="0">
                <a:solidFill>
                  <a:schemeClr val="tx1">
                    <a:lumMod val="75000"/>
                    <a:lumOff val="25000"/>
                  </a:schemeClr>
                </a:solidFill>
                <a:latin typeface="Gill Sans MT" pitchFamily="34" charset="0"/>
              </a:rPr>
              <a:t>	</a:t>
            </a:r>
            <a:r>
              <a:rPr lang="es-MX" sz="1200" dirty="0" smtClean="0">
                <a:solidFill>
                  <a:schemeClr val="tx1">
                    <a:lumMod val="75000"/>
                    <a:lumOff val="25000"/>
                  </a:schemeClr>
                </a:solidFill>
                <a:latin typeface="Gill Sans MT" pitchFamily="34" charset="0"/>
              </a:rPr>
              <a:t>Cooperación horizontal entre los miembros del GTIA: </a:t>
            </a:r>
            <a:r>
              <a:rPr lang="es-PA" sz="1200" dirty="0" smtClean="0">
                <a:solidFill>
                  <a:schemeClr val="tx1">
                    <a:lumMod val="75000"/>
                    <a:lumOff val="25000"/>
                  </a:schemeClr>
                </a:solidFill>
                <a:latin typeface="Gill Sans MT" pitchFamily="34" charset="0"/>
              </a:rPr>
              <a:t>participación de funcionarios de SEMARNAT México en el taller de elaboración de indicadores ILAC de Nicaragua, compartiendo conocimientos y experiencias</a:t>
            </a:r>
            <a:endParaRPr lang="es-MX" sz="1200" dirty="0" smtClean="0">
              <a:solidFill>
                <a:schemeClr val="tx1">
                  <a:lumMod val="75000"/>
                  <a:lumOff val="25000"/>
                </a:schemeClr>
              </a:solidFill>
              <a:latin typeface="Gill Sans MT" pitchFamily="34" charset="0"/>
            </a:endParaRPr>
          </a:p>
          <a:p>
            <a:pPr>
              <a:spcAft>
                <a:spcPts val="300"/>
              </a:spcAft>
            </a:pPr>
            <a:r>
              <a:rPr lang="es-MX" sz="1600" b="1" i="1" dirty="0" smtClean="0">
                <a:solidFill>
                  <a:schemeClr val="tx1">
                    <a:lumMod val="75000"/>
                    <a:lumOff val="25000"/>
                  </a:schemeClr>
                </a:solidFill>
                <a:latin typeface="Gill Sans MT" pitchFamily="34" charset="0"/>
              </a:rPr>
              <a:t>Establecer coordinación con el grupo de trabajo sobre estadísticas e indicadores ambientales de la Conferencia de Estadística de las Américas</a:t>
            </a:r>
          </a:p>
          <a:p>
            <a:pPr algn="just">
              <a:spcBef>
                <a:spcPts val="300"/>
              </a:spcBef>
              <a:spcAft>
                <a:spcPts val="300"/>
              </a:spcAft>
              <a:buNone/>
            </a:pPr>
            <a:r>
              <a:rPr lang="es-MX" sz="1600" dirty="0" smtClean="0">
                <a:solidFill>
                  <a:schemeClr val="tx1">
                    <a:lumMod val="75000"/>
                    <a:lumOff val="25000"/>
                  </a:schemeClr>
                </a:solidFill>
                <a:latin typeface="Gill Sans MT" pitchFamily="34" charset="0"/>
              </a:rPr>
              <a:t>	</a:t>
            </a:r>
            <a:r>
              <a:rPr lang="es-MX" sz="1200" dirty="0" smtClean="0">
                <a:solidFill>
                  <a:schemeClr val="tx1">
                    <a:lumMod val="75000"/>
                    <a:lumOff val="25000"/>
                  </a:schemeClr>
                </a:solidFill>
                <a:latin typeface="Gill Sans MT" pitchFamily="34" charset="0"/>
              </a:rPr>
              <a:t>En diciembre de 2010 se realizó el Taller sub-regional sobre Construcción de Indicadores Ambientales Básicos, en el cual participaron 30 delegados de 16 países del Caribe anglo-parlante. </a:t>
            </a:r>
          </a:p>
          <a:p>
            <a:pPr>
              <a:spcAft>
                <a:spcPts val="300"/>
              </a:spcAft>
            </a:pPr>
            <a:r>
              <a:rPr lang="es-MX" sz="1600" b="1" i="1" dirty="0" smtClean="0">
                <a:solidFill>
                  <a:schemeClr val="tx1">
                    <a:lumMod val="75000"/>
                    <a:lumOff val="25000"/>
                  </a:schemeClr>
                </a:solidFill>
                <a:latin typeface="Gill Sans MT" pitchFamily="34" charset="0"/>
              </a:rPr>
              <a:t>Capacitación en el uso de herramientas </a:t>
            </a:r>
            <a:r>
              <a:rPr lang="es-MX" sz="1600" b="1" i="1" dirty="0" err="1" smtClean="0">
                <a:solidFill>
                  <a:schemeClr val="tx1">
                    <a:lumMod val="75000"/>
                    <a:lumOff val="25000"/>
                  </a:schemeClr>
                </a:solidFill>
                <a:latin typeface="Gill Sans MT" pitchFamily="34" charset="0"/>
              </a:rPr>
              <a:t>geo</a:t>
            </a:r>
            <a:r>
              <a:rPr lang="es-MX" sz="1600" b="1" i="1" dirty="0" smtClean="0">
                <a:solidFill>
                  <a:schemeClr val="tx1">
                    <a:lumMod val="75000"/>
                    <a:lumOff val="25000"/>
                  </a:schemeClr>
                </a:solidFill>
                <a:latin typeface="Gill Sans MT" pitchFamily="34" charset="0"/>
              </a:rPr>
              <a:t>-espaciales para la construcción de los indicadores ILAC</a:t>
            </a:r>
          </a:p>
          <a:p>
            <a:pPr>
              <a:spcBef>
                <a:spcPts val="300"/>
              </a:spcBef>
              <a:spcAft>
                <a:spcPts val="300"/>
              </a:spcAft>
              <a:buNone/>
            </a:pPr>
            <a:r>
              <a:rPr lang="es-MX" sz="1600" dirty="0" smtClean="0">
                <a:solidFill>
                  <a:schemeClr val="tx1">
                    <a:lumMod val="75000"/>
                    <a:lumOff val="25000"/>
                  </a:schemeClr>
                </a:solidFill>
                <a:latin typeface="Gill Sans MT" pitchFamily="34" charset="0"/>
              </a:rPr>
              <a:t>	</a:t>
            </a:r>
            <a:r>
              <a:rPr lang="es-MX" sz="1200" dirty="0" smtClean="0">
                <a:solidFill>
                  <a:schemeClr val="tx1">
                    <a:lumMod val="75000"/>
                    <a:lumOff val="25000"/>
                  </a:schemeClr>
                </a:solidFill>
                <a:latin typeface="Gill Sans MT" pitchFamily="34" charset="0"/>
              </a:rPr>
              <a:t>- Cartografía aplicada a la visualización de indicadores</a:t>
            </a:r>
          </a:p>
          <a:p>
            <a:pPr>
              <a:spcBef>
                <a:spcPts val="300"/>
              </a:spcBef>
              <a:spcAft>
                <a:spcPts val="300"/>
              </a:spcAft>
              <a:buNone/>
            </a:pPr>
            <a:r>
              <a:rPr lang="es-MX" sz="1200" dirty="0" smtClean="0">
                <a:solidFill>
                  <a:schemeClr val="tx1">
                    <a:lumMod val="75000"/>
                    <a:lumOff val="25000"/>
                  </a:schemeClr>
                </a:solidFill>
                <a:latin typeface="Gill Sans MT" pitchFamily="34" charset="0"/>
              </a:rPr>
              <a:t>	- Capacitación virtual y presencial a los miembros del GTIA</a:t>
            </a:r>
          </a:p>
          <a:p>
            <a:pPr>
              <a:spcAft>
                <a:spcPts val="300"/>
              </a:spcAft>
            </a:pPr>
            <a:r>
              <a:rPr lang="es-MX" sz="1400" b="1" i="1" dirty="0" smtClean="0">
                <a:solidFill>
                  <a:schemeClr val="tx1">
                    <a:lumMod val="75000"/>
                    <a:lumOff val="25000"/>
                  </a:schemeClr>
                </a:solidFill>
                <a:latin typeface="Gill Sans MT" pitchFamily="34" charset="0"/>
              </a:rPr>
              <a:t>Promover la sistematización e institucionalización del monitoreo de los indicadores ILAC en el ámbito nacional y regional</a:t>
            </a:r>
          </a:p>
          <a:p>
            <a:pPr algn="just">
              <a:spcBef>
                <a:spcPts val="300"/>
              </a:spcBef>
              <a:spcAft>
                <a:spcPts val="300"/>
              </a:spcAft>
              <a:buNone/>
            </a:pPr>
            <a:r>
              <a:rPr lang="es-MX" sz="1050" dirty="0" smtClean="0">
                <a:solidFill>
                  <a:schemeClr val="tx1">
                    <a:lumMod val="75000"/>
                    <a:lumOff val="25000"/>
                  </a:schemeClr>
                </a:solidFill>
                <a:latin typeface="Gill Sans MT" pitchFamily="34" charset="0"/>
              </a:rPr>
              <a:t>	</a:t>
            </a:r>
            <a:r>
              <a:rPr lang="es-PA" sz="1200" dirty="0" smtClean="0">
                <a:solidFill>
                  <a:schemeClr val="tx1">
                    <a:lumMod val="75000"/>
                    <a:lumOff val="25000"/>
                  </a:schemeClr>
                </a:solidFill>
                <a:latin typeface="Gill Sans MT" pitchFamily="34" charset="0"/>
              </a:rPr>
              <a:t>Intercambio de experiencias en el manejo de información ambiental, con énfasis en la estructura y la obtención de los datos</a:t>
            </a:r>
          </a:p>
          <a:p>
            <a:endParaRPr lang="es-ES" dirty="0"/>
          </a:p>
        </p:txBody>
      </p:sp>
      <p:sp>
        <p:nvSpPr>
          <p:cNvPr id="4" name="Slide Number Placeholder 3"/>
          <p:cNvSpPr>
            <a:spLocks noGrp="1"/>
          </p:cNvSpPr>
          <p:nvPr>
            <p:ph type="sldNum" sz="quarter" idx="10"/>
          </p:nvPr>
        </p:nvSpPr>
        <p:spPr/>
        <p:txBody>
          <a:bodyPr/>
          <a:lstStyle/>
          <a:p>
            <a:fld id="{C665830B-3E8C-45D6-B537-546A43BFAEE3}" type="slidenum">
              <a:rPr lang="es-PA" smtClean="0"/>
              <a:pPr/>
              <a:t>5</a:t>
            </a:fld>
            <a:endParaRPr lang="es-P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buNone/>
            </a:pPr>
            <a:r>
              <a:rPr lang="es-MX" sz="1200" dirty="0" smtClean="0">
                <a:solidFill>
                  <a:schemeClr val="tx1">
                    <a:lumMod val="75000"/>
                    <a:lumOff val="25000"/>
                  </a:schemeClr>
                </a:solidFill>
                <a:latin typeface="Gill Sans MT" pitchFamily="34" charset="0"/>
              </a:rPr>
              <a:t>Reforzar y continuar con el desarrollo de las hojas metodológicas de los indicadores ILAC en las áreas temáticas aprobadas por el Foro, logrando el consenso de todos los países de la región</a:t>
            </a:r>
          </a:p>
          <a:p>
            <a:pPr>
              <a:spcAft>
                <a:spcPts val="600"/>
              </a:spcAft>
              <a:buNone/>
            </a:pPr>
            <a:r>
              <a:rPr lang="es-MX" sz="1200" dirty="0" smtClean="0">
                <a:solidFill>
                  <a:schemeClr val="tx1">
                    <a:lumMod val="75000"/>
                    <a:lumOff val="25000"/>
                  </a:schemeClr>
                </a:solidFill>
                <a:latin typeface="Gill Sans MT" pitchFamily="34" charset="0"/>
              </a:rPr>
              <a:t>Propiciar la elaboración de los informes ILAC nacionales y la actualización de los informes ya publicados</a:t>
            </a:r>
          </a:p>
          <a:p>
            <a:pPr>
              <a:spcAft>
                <a:spcPts val="600"/>
              </a:spcAft>
              <a:buNone/>
            </a:pPr>
            <a:r>
              <a:rPr lang="es-MX" sz="1200" dirty="0" smtClean="0">
                <a:solidFill>
                  <a:schemeClr val="tx1">
                    <a:lumMod val="75000"/>
                    <a:lumOff val="25000"/>
                  </a:schemeClr>
                </a:solidFill>
                <a:latin typeface="Gill Sans MT" pitchFamily="34" charset="0"/>
              </a:rPr>
              <a:t>Difundir el uso de los indicadores ILAC a nivel regional</a:t>
            </a:r>
            <a:endParaRPr lang="es-MX" sz="1200" strike="sngStrike" dirty="0" smtClean="0">
              <a:solidFill>
                <a:schemeClr val="tx1">
                  <a:lumMod val="75000"/>
                  <a:lumOff val="25000"/>
                </a:schemeClr>
              </a:solidFill>
              <a:latin typeface="Gill Sans MT" pitchFamily="34" charset="0"/>
            </a:endParaRPr>
          </a:p>
          <a:p>
            <a:pPr>
              <a:spcAft>
                <a:spcPts val="600"/>
              </a:spcAft>
              <a:buNone/>
            </a:pPr>
            <a:r>
              <a:rPr lang="es-MX" sz="1200" dirty="0" smtClean="0">
                <a:solidFill>
                  <a:schemeClr val="tx1">
                    <a:lumMod val="75000"/>
                    <a:lumOff val="25000"/>
                  </a:schemeClr>
                </a:solidFill>
                <a:latin typeface="Gill Sans MT" pitchFamily="34" charset="0"/>
              </a:rPr>
              <a:t>Fortalecer el Grupo de Trabajo en Indicadores Ambientales mediante encuentros periódicos, incorporación de nuevos países y temáticas de aplicación de los indicadores</a:t>
            </a:r>
          </a:p>
          <a:p>
            <a:pPr>
              <a:spcAft>
                <a:spcPts val="600"/>
              </a:spcAft>
              <a:buNone/>
            </a:pPr>
            <a:r>
              <a:rPr lang="es-MX" sz="1200" dirty="0" smtClean="0">
                <a:solidFill>
                  <a:schemeClr val="tx1">
                    <a:lumMod val="75000"/>
                    <a:lumOff val="25000"/>
                  </a:schemeClr>
                </a:solidFill>
                <a:latin typeface="Gill Sans MT" pitchFamily="34" charset="0"/>
              </a:rPr>
              <a:t>Promover actividades concretas con otros grupos e iniciativas similares a nivel regional: GTEA CEA, CAN, CCAD, CARICOM, MERCOSUR</a:t>
            </a:r>
          </a:p>
          <a:p>
            <a:endParaRPr lang="es-ES" dirty="0"/>
          </a:p>
        </p:txBody>
      </p:sp>
      <p:sp>
        <p:nvSpPr>
          <p:cNvPr id="4" name="Slide Number Placeholder 3"/>
          <p:cNvSpPr>
            <a:spLocks noGrp="1"/>
          </p:cNvSpPr>
          <p:nvPr>
            <p:ph type="sldNum" sz="quarter" idx="10"/>
          </p:nvPr>
        </p:nvSpPr>
        <p:spPr/>
        <p:txBody>
          <a:bodyPr/>
          <a:lstStyle/>
          <a:p>
            <a:fld id="{C665830B-3E8C-45D6-B537-546A43BFAEE3}" type="slidenum">
              <a:rPr lang="es-PA" smtClean="0"/>
              <a:pPr/>
              <a:t>6</a:t>
            </a:fld>
            <a:endParaRPr lang="es-P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latin typeface="verdana (Cuerpo)"/>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chemeClr val="tx1">
                    <a:lumMod val="75000"/>
                    <a:lumOff val="25000"/>
                  </a:schemeClr>
                </a:solidFill>
                <a:latin typeface="Gill Sans MT" pitchFamily="34" charset="0"/>
              </a:rPr>
              <a:t>Promover la </a:t>
            </a:r>
            <a:r>
              <a:rPr lang="es-MX" sz="1200" b="1" dirty="0" smtClean="0">
                <a:solidFill>
                  <a:srgbClr val="FF0000"/>
                </a:solidFill>
                <a:latin typeface="Gill Sans MT" pitchFamily="34" charset="0"/>
              </a:rPr>
              <a:t>sistematización e institucionalización del monitoreo de los indicadores ILAC </a:t>
            </a:r>
            <a:r>
              <a:rPr lang="es-MX" sz="1200" dirty="0" smtClean="0">
                <a:latin typeface="Gill Sans MT" pitchFamily="34" charset="0"/>
              </a:rPr>
              <a:t>en el ámbito </a:t>
            </a:r>
            <a:r>
              <a:rPr lang="es-MX" sz="1200" b="1" dirty="0" smtClean="0">
                <a:solidFill>
                  <a:srgbClr val="FF0000"/>
                </a:solidFill>
                <a:latin typeface="Gill Sans MT" pitchFamily="34" charset="0"/>
              </a:rPr>
              <a:t>nacional</a:t>
            </a:r>
            <a:r>
              <a:rPr lang="es-MX" sz="1200" dirty="0" smtClean="0">
                <a:solidFill>
                  <a:schemeClr val="tx1">
                    <a:lumMod val="75000"/>
                    <a:lumOff val="25000"/>
                  </a:schemeClr>
                </a:solidFill>
                <a:latin typeface="Gill Sans MT" pitchFamily="34" charset="0"/>
              </a:rPr>
              <a:t> (sistema nacional de información ambiental) </a:t>
            </a:r>
            <a:r>
              <a:rPr lang="es-MX" sz="1200" b="1" dirty="0" smtClean="0">
                <a:solidFill>
                  <a:srgbClr val="FF0000"/>
                </a:solidFill>
                <a:latin typeface="Gill Sans MT" pitchFamily="34" charset="0"/>
              </a:rPr>
              <a:t>y regional</a:t>
            </a:r>
            <a:r>
              <a:rPr lang="es-MX" sz="1200" dirty="0" smtClean="0">
                <a:solidFill>
                  <a:schemeClr val="tx1">
                    <a:lumMod val="75000"/>
                    <a:lumOff val="25000"/>
                  </a:schemeClr>
                </a:solidFill>
                <a:latin typeface="Gill Sans MT" pitchFamily="34" charset="0"/>
              </a:rPr>
              <a:t>, mejorando la coordinación entre la autoridad ambiental, la oficina nacional de estadísticas y la entidad técnica de información </a:t>
            </a:r>
            <a:r>
              <a:rPr lang="es-MX" sz="1200" dirty="0" err="1" smtClean="0">
                <a:solidFill>
                  <a:schemeClr val="tx1">
                    <a:lumMod val="75000"/>
                    <a:lumOff val="25000"/>
                  </a:schemeClr>
                </a:solidFill>
                <a:latin typeface="Gill Sans MT" pitchFamily="34" charset="0"/>
              </a:rPr>
              <a:t>geo</a:t>
            </a:r>
            <a:r>
              <a:rPr lang="es-MX" sz="1200" dirty="0" smtClean="0">
                <a:solidFill>
                  <a:schemeClr val="tx1">
                    <a:lumMod val="75000"/>
                    <a:lumOff val="25000"/>
                  </a:schemeClr>
                </a:solidFill>
                <a:latin typeface="Gill Sans MT" pitchFamily="34" charset="0"/>
              </a:rPr>
              <a:t>-espacial.</a:t>
            </a:r>
            <a:endParaRPr lang="es-PA" sz="1200" dirty="0" smtClean="0">
              <a:solidFill>
                <a:schemeClr val="tx1">
                  <a:lumMod val="75000"/>
                  <a:lumOff val="25000"/>
                </a:schemeClr>
              </a:solidFill>
              <a:latin typeface="Gill Sans MT" pitchFamily="34" charset="0"/>
            </a:endParaRPr>
          </a:p>
          <a:p>
            <a:endParaRPr lang="en-US" sz="1200" b="1" dirty="0" smtClean="0">
              <a:latin typeface="verdana (Cuerpo)"/>
            </a:endParaRPr>
          </a:p>
          <a:p>
            <a:endParaRPr lang="en-US" sz="1200" b="1" dirty="0" smtClean="0">
              <a:latin typeface="verdana (Cuerpo)"/>
            </a:endParaRPr>
          </a:p>
          <a:p>
            <a:endParaRPr lang="en-US" sz="1200" b="1" dirty="0" smtClean="0">
              <a:latin typeface="verdana (Cuerpo)"/>
            </a:endParaRPr>
          </a:p>
          <a:p>
            <a:r>
              <a:rPr lang="en-US" sz="1200" b="1" dirty="0" smtClean="0">
                <a:latin typeface="verdana (Cuerpo)"/>
              </a:rPr>
              <a:t>The PCFV Global Clean Fuels and Vehicles Database</a:t>
            </a:r>
            <a:r>
              <a:rPr lang="en-US" sz="1200" dirty="0" smtClean="0">
                <a:latin typeface="verdana (Cuerpo)"/>
              </a:rPr>
              <a:t> -compiles 19 parameters on fuel quality, vehicle standards and automotive fuel efficiency at national level</a:t>
            </a:r>
          </a:p>
          <a:p>
            <a:r>
              <a:rPr lang="en-US" sz="1200" b="1" dirty="0" smtClean="0">
                <a:latin typeface="verdana (Cuerpo)"/>
              </a:rPr>
              <a:t>The PCFV Clean Fleet Management Tool</a:t>
            </a:r>
            <a:r>
              <a:rPr lang="en-US" sz="1200" dirty="0" smtClean="0">
                <a:latin typeface="verdana (Cuerpo)"/>
              </a:rPr>
              <a:t> - aims at assisting fleet managers to develop a strategy for reducing the environmental impacts of their fleet. </a:t>
            </a:r>
          </a:p>
          <a:p>
            <a:r>
              <a:rPr lang="en-US" sz="1200" b="1" dirty="0" smtClean="0">
                <a:latin typeface="verdana (Cuerpo)"/>
              </a:rPr>
              <a:t>The GFEI Fuel Economy Toolkit</a:t>
            </a:r>
            <a:r>
              <a:rPr lang="en-US" sz="1200" dirty="0" smtClean="0">
                <a:latin typeface="verdana (Cuerpo)"/>
              </a:rPr>
              <a:t> - provides an overview of policy tools and approaches to improving fleet -wide auto fuel efficiency and lower CO</a:t>
            </a:r>
            <a:r>
              <a:rPr lang="en-US" sz="1200" baseline="-25000" dirty="0" smtClean="0">
                <a:latin typeface="verdana (Cuerpo)"/>
              </a:rPr>
              <a:t>2</a:t>
            </a:r>
            <a:r>
              <a:rPr lang="en-US" sz="1200" dirty="0" smtClean="0">
                <a:latin typeface="verdana (Cuerpo)"/>
              </a:rPr>
              <a:t> and non-CO</a:t>
            </a:r>
            <a:r>
              <a:rPr lang="en-US" sz="1200" baseline="-25000" dirty="0" smtClean="0">
                <a:latin typeface="verdana (Cuerpo)"/>
              </a:rPr>
              <a:t>2</a:t>
            </a:r>
            <a:r>
              <a:rPr lang="en-US" sz="1200" dirty="0" smtClean="0">
                <a:latin typeface="verdana (Cuerpo)"/>
              </a:rPr>
              <a:t> emissions from cars.</a:t>
            </a:r>
          </a:p>
          <a:p>
            <a:endParaRPr lang="es-PA" dirty="0" smtClean="0"/>
          </a:p>
          <a:p>
            <a:r>
              <a:rPr lang="en-US" sz="1200" dirty="0" smtClean="0">
                <a:latin typeface="verdana (Cuerpo)"/>
              </a:rPr>
              <a:t>These tools are important in assisting countries to look at their transport emissions in an integrated manner through a fuels and vehicles system approach. </a:t>
            </a:r>
          </a:p>
          <a:p>
            <a:r>
              <a:rPr lang="en-US" sz="1200" dirty="0" smtClean="0">
                <a:latin typeface="verdana (Cuerpo)"/>
              </a:rPr>
              <a:t>The tools present a good indication of the benefits of improved fuels and vehicle efficiency and also address some of the myths and barriers to improve vehicle fleets. Increasingly the argument to improve fuel quality and vehicle standards is CO2 based, also addressed by some of the tools. </a:t>
            </a:r>
          </a:p>
          <a:p>
            <a:r>
              <a:rPr lang="en-US" sz="1200" dirty="0" smtClean="0">
                <a:latin typeface="verdana (Cuerpo)"/>
              </a:rPr>
              <a:t>Tools can be found </a:t>
            </a:r>
            <a:r>
              <a:rPr lang="en-US" sz="1100" dirty="0" smtClean="0">
                <a:latin typeface="verdana (Cuerpo)"/>
              </a:rPr>
              <a:t>at </a:t>
            </a:r>
            <a:r>
              <a:rPr lang="es-PA" sz="1100" dirty="0" smtClean="0">
                <a:latin typeface="verdana (Cuerpo)"/>
              </a:rPr>
              <a:t>http://www.unep.org/transport/</a:t>
            </a:r>
          </a:p>
          <a:p>
            <a:endParaRPr lang="es-PA" dirty="0"/>
          </a:p>
        </p:txBody>
      </p:sp>
      <p:sp>
        <p:nvSpPr>
          <p:cNvPr id="4" name="Slide Number Placeholder 3"/>
          <p:cNvSpPr>
            <a:spLocks noGrp="1"/>
          </p:cNvSpPr>
          <p:nvPr>
            <p:ph type="sldNum" sz="quarter" idx="10"/>
          </p:nvPr>
        </p:nvSpPr>
        <p:spPr/>
        <p:txBody>
          <a:bodyPr/>
          <a:lstStyle/>
          <a:p>
            <a:fld id="{C665830B-3E8C-45D6-B537-546A43BFAEE3}" type="slidenum">
              <a:rPr lang="es-PA" smtClean="0"/>
              <a:pPr/>
              <a:t>7</a:t>
            </a:fld>
            <a:endParaRPr lang="es-P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PA" sz="1200" b="1" kern="1200" dirty="0" smtClean="0">
                <a:solidFill>
                  <a:schemeClr val="tx1"/>
                </a:solidFill>
                <a:latin typeface="+mn-lt"/>
                <a:ea typeface="+mn-ea"/>
                <a:cs typeface="+mn-cs"/>
              </a:rPr>
              <a:t>1. Continuar </a:t>
            </a:r>
            <a:r>
              <a:rPr lang="es-PA" sz="1200" kern="1200" dirty="0" smtClean="0">
                <a:solidFill>
                  <a:schemeClr val="tx1"/>
                </a:solidFill>
                <a:latin typeface="+mn-lt"/>
                <a:ea typeface="+mn-ea"/>
                <a:cs typeface="+mn-cs"/>
              </a:rPr>
              <a:t>el trabajo de elaboración de un plan de acción, con la finalidad de presentarlo a los Ministros para aprobación durante la siguiente Reunión del Foro.</a:t>
            </a:r>
          </a:p>
          <a:p>
            <a:r>
              <a:rPr lang="es-PA" sz="1200" b="1" kern="1200" dirty="0" smtClean="0">
                <a:solidFill>
                  <a:schemeClr val="tx1"/>
                </a:solidFill>
                <a:latin typeface="+mn-lt"/>
                <a:ea typeface="+mn-ea"/>
                <a:cs typeface="+mn-cs"/>
              </a:rPr>
              <a:t>2. Participar </a:t>
            </a:r>
            <a:r>
              <a:rPr lang="es-PA" sz="1200" kern="1200" dirty="0" smtClean="0">
                <a:solidFill>
                  <a:schemeClr val="tx1"/>
                </a:solidFill>
                <a:latin typeface="+mn-lt"/>
                <a:ea typeface="+mn-ea"/>
                <a:cs typeface="+mn-cs"/>
              </a:rPr>
              <a:t>en un ejercicio colectivo de recolección y revisión de la información y de los recursos disponibles para el monitoreo y la evaluación de los impactos de la contaminación atmosférica en los países de la región, como base esencial para el desarrollo del Plan de Acción, y proporcionar sus puntos de vista sobre las cuestiones prioritarias y las oportunidades de disminución.</a:t>
            </a:r>
          </a:p>
          <a:p>
            <a:r>
              <a:rPr lang="es-PA" sz="1200" b="1" kern="1200" dirty="0" smtClean="0">
                <a:solidFill>
                  <a:schemeClr val="tx1"/>
                </a:solidFill>
                <a:latin typeface="+mn-lt"/>
                <a:ea typeface="+mn-ea"/>
                <a:cs typeface="+mn-cs"/>
              </a:rPr>
              <a:t>3. Manifestar </a:t>
            </a:r>
            <a:r>
              <a:rPr lang="es-PA" sz="1200" kern="1200" dirty="0" smtClean="0">
                <a:solidFill>
                  <a:schemeClr val="tx1"/>
                </a:solidFill>
                <a:latin typeface="+mn-lt"/>
                <a:ea typeface="+mn-ea"/>
                <a:cs typeface="+mn-cs"/>
              </a:rPr>
              <a:t>la voluntad de promover el desarrollo de planes de acción nacionales y estrategias regionales sobre emisiones al atmosfera, incluyendo </a:t>
            </a:r>
            <a:r>
              <a:rPr lang="es-PA" sz="1200" kern="1200" dirty="0" err="1" smtClean="0">
                <a:solidFill>
                  <a:schemeClr val="tx1"/>
                </a:solidFill>
                <a:latin typeface="+mn-lt"/>
                <a:ea typeface="+mn-ea"/>
                <a:cs typeface="+mn-cs"/>
              </a:rPr>
              <a:t>SLCFs</a:t>
            </a:r>
            <a:r>
              <a:rPr lang="es-PA" sz="1200" kern="1200" dirty="0" smtClean="0">
                <a:solidFill>
                  <a:schemeClr val="tx1"/>
                </a:solidFill>
                <a:latin typeface="+mn-lt"/>
                <a:ea typeface="+mn-ea"/>
                <a:cs typeface="+mn-cs"/>
              </a:rPr>
              <a:t> en la región de América Latina y el Caribe.</a:t>
            </a:r>
          </a:p>
          <a:p>
            <a:r>
              <a:rPr lang="es-PA" sz="1200" b="1" kern="1200" dirty="0" smtClean="0">
                <a:solidFill>
                  <a:schemeClr val="tx1"/>
                </a:solidFill>
                <a:latin typeface="+mn-lt"/>
                <a:ea typeface="+mn-ea"/>
                <a:cs typeface="+mn-cs"/>
              </a:rPr>
              <a:t>4. Fortalecer </a:t>
            </a:r>
            <a:r>
              <a:rPr lang="es-PA" sz="1200" kern="1200" dirty="0" smtClean="0">
                <a:solidFill>
                  <a:schemeClr val="tx1"/>
                </a:solidFill>
                <a:latin typeface="+mn-lt"/>
                <a:ea typeface="+mn-ea"/>
                <a:cs typeface="+mn-cs"/>
              </a:rPr>
              <a:t>el trabajo para el control de las emisiones generadas por Fuentes asociadas al transporte, incluyendo intervenciones enfocadas en la producción y uso de vehículos más limpios y eficientes en el uso de combustibles, combustibles más limpios y promoción del transporte público.</a:t>
            </a:r>
          </a:p>
        </p:txBody>
      </p:sp>
      <p:sp>
        <p:nvSpPr>
          <p:cNvPr id="4" name="Slide Number Placeholder 3"/>
          <p:cNvSpPr>
            <a:spLocks noGrp="1"/>
          </p:cNvSpPr>
          <p:nvPr>
            <p:ph type="sldNum" sz="quarter" idx="10"/>
          </p:nvPr>
        </p:nvSpPr>
        <p:spPr/>
        <p:txBody>
          <a:bodyPr/>
          <a:lstStyle/>
          <a:p>
            <a:fld id="{C665830B-3E8C-45D6-B537-546A43BFAEE3}" type="slidenum">
              <a:rPr lang="es-PA" smtClean="0"/>
              <a:pPr/>
              <a:t>8</a:t>
            </a:fld>
            <a:endParaRPr lang="es-P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dirty="0" smtClean="0">
                <a:solidFill>
                  <a:schemeClr val="tx1">
                    <a:lumMod val="75000"/>
                    <a:lumOff val="25000"/>
                  </a:schemeClr>
                </a:solidFill>
                <a:latin typeface="Gill Sans MT" pitchFamily="34" charset="0"/>
              </a:rPr>
              <a:t>Políticas nacionales para mejorar la gestión de la información ambiental</a:t>
            </a:r>
          </a:p>
          <a:p>
            <a:r>
              <a:rPr lang="es-MX" sz="1200" dirty="0" smtClean="0">
                <a:solidFill>
                  <a:schemeClr val="tx1">
                    <a:lumMod val="75000"/>
                    <a:lumOff val="25000"/>
                  </a:schemeClr>
                </a:solidFill>
                <a:latin typeface="Gill Sans MT" pitchFamily="34" charset="0"/>
              </a:rPr>
              <a:t>Aumento y capacitación de recursos humanos </a:t>
            </a:r>
          </a:p>
          <a:p>
            <a:r>
              <a:rPr lang="es-MX" sz="1200" dirty="0" smtClean="0">
                <a:solidFill>
                  <a:schemeClr val="tx1">
                    <a:lumMod val="75000"/>
                    <a:lumOff val="25000"/>
                  </a:schemeClr>
                </a:solidFill>
                <a:latin typeface="Gill Sans MT" pitchFamily="34" charset="0"/>
              </a:rPr>
              <a:t>Mayor aporte de recursos financieros</a:t>
            </a:r>
          </a:p>
          <a:p>
            <a:r>
              <a:rPr lang="es-MX" sz="1200" dirty="0" smtClean="0">
                <a:solidFill>
                  <a:schemeClr val="tx1">
                    <a:lumMod val="75000"/>
                    <a:lumOff val="25000"/>
                  </a:schemeClr>
                </a:solidFill>
                <a:latin typeface="Gill Sans MT" pitchFamily="34" charset="0"/>
              </a:rPr>
              <a:t>Establecimiento de Sistemas de Información Ambiental </a:t>
            </a:r>
          </a:p>
          <a:p>
            <a:pPr>
              <a:buNone/>
            </a:pPr>
            <a:r>
              <a:rPr lang="es-MX" sz="1200" dirty="0" smtClean="0">
                <a:solidFill>
                  <a:schemeClr val="tx1">
                    <a:lumMod val="75000"/>
                    <a:lumOff val="25000"/>
                  </a:schemeClr>
                </a:solidFill>
                <a:latin typeface="Gill Sans MT" pitchFamily="34" charset="0"/>
              </a:rPr>
              <a:t>	</a:t>
            </a:r>
            <a:r>
              <a:rPr lang="es-MX" sz="1100" dirty="0" smtClean="0">
                <a:solidFill>
                  <a:schemeClr val="tx1">
                    <a:lumMod val="75000"/>
                    <a:lumOff val="25000"/>
                  </a:schemeClr>
                </a:solidFill>
                <a:latin typeface="Gill Sans MT" pitchFamily="34" charset="0"/>
              </a:rPr>
              <a:t>(esto es, no sólo impulsar la generación de la información, sino su integración en sistemas eficientes de intercambio, organización y explotación de la información)</a:t>
            </a:r>
            <a:endParaRPr lang="es-MX" sz="1200" dirty="0" smtClean="0">
              <a:solidFill>
                <a:schemeClr val="tx1">
                  <a:lumMod val="75000"/>
                  <a:lumOff val="25000"/>
                </a:schemeClr>
              </a:solidFill>
              <a:latin typeface="Gill Sans MT" pitchFamily="34" charset="0"/>
            </a:endParaRPr>
          </a:p>
          <a:p>
            <a:r>
              <a:rPr lang="es-MX" sz="1200" dirty="0" smtClean="0">
                <a:solidFill>
                  <a:schemeClr val="tx1">
                    <a:lumMod val="75000"/>
                    <a:lumOff val="25000"/>
                  </a:schemeClr>
                </a:solidFill>
                <a:latin typeface="Gill Sans MT" pitchFamily="34" charset="0"/>
              </a:rPr>
              <a:t>Cooperación horizontal y triangular</a:t>
            </a:r>
          </a:p>
          <a:p>
            <a:endParaRPr lang="es-PA" sz="1200" b="1" kern="1200" dirty="0" smtClean="0">
              <a:solidFill>
                <a:schemeClr val="tx1"/>
              </a:solidFill>
              <a:latin typeface="+mn-lt"/>
              <a:ea typeface="+mn-ea"/>
              <a:cs typeface="+mn-cs"/>
            </a:endParaRPr>
          </a:p>
          <a:p>
            <a:endParaRPr lang="es-PA" sz="1200" b="1" kern="1200" dirty="0" smtClean="0">
              <a:solidFill>
                <a:schemeClr val="tx1"/>
              </a:solidFill>
              <a:latin typeface="+mn-lt"/>
              <a:ea typeface="+mn-ea"/>
              <a:cs typeface="+mn-cs"/>
            </a:endParaRPr>
          </a:p>
          <a:p>
            <a:endParaRPr lang="es-PA" sz="1200" b="1" kern="1200" dirty="0" smtClean="0">
              <a:solidFill>
                <a:schemeClr val="tx1"/>
              </a:solidFill>
              <a:latin typeface="+mn-lt"/>
              <a:ea typeface="+mn-ea"/>
              <a:cs typeface="+mn-cs"/>
            </a:endParaRPr>
          </a:p>
          <a:p>
            <a:r>
              <a:rPr lang="es-PA" sz="1200" b="1" kern="1200" dirty="0" smtClean="0">
                <a:solidFill>
                  <a:schemeClr val="tx1"/>
                </a:solidFill>
                <a:latin typeface="+mn-lt"/>
                <a:ea typeface="+mn-ea"/>
                <a:cs typeface="+mn-cs"/>
              </a:rPr>
              <a:t>5. Instar </a:t>
            </a:r>
            <a:r>
              <a:rPr lang="es-PA" sz="1200" kern="1200" dirty="0" smtClean="0">
                <a:solidFill>
                  <a:schemeClr val="tx1"/>
                </a:solidFill>
                <a:latin typeface="+mn-lt"/>
                <a:ea typeface="+mn-ea"/>
                <a:cs typeface="+mn-cs"/>
              </a:rPr>
              <a:t>a la Red Regional Intergubernamental la preparación de una propuesta de Declaración Ministerial sobre los problemas de contaminación atmosférica de la región que podría proponer temas prioritarios como lineamiento para los oficiales en el desarrollo del Plan de Acción y constituir una base para la discusión y la construcción del consenso con otros actores relevantes.</a:t>
            </a:r>
          </a:p>
          <a:p>
            <a:r>
              <a:rPr lang="es-PA" sz="1200" b="1" kern="1200" dirty="0" smtClean="0">
                <a:solidFill>
                  <a:schemeClr val="tx1"/>
                </a:solidFill>
                <a:latin typeface="+mn-lt"/>
                <a:ea typeface="+mn-ea"/>
                <a:cs typeface="+mn-cs"/>
              </a:rPr>
              <a:t>6. Promover</a:t>
            </a:r>
            <a:r>
              <a:rPr lang="es-PA" sz="1200" kern="1200" dirty="0" smtClean="0">
                <a:solidFill>
                  <a:schemeClr val="tx1"/>
                </a:solidFill>
                <a:latin typeface="+mn-lt"/>
                <a:ea typeface="+mn-ea"/>
                <a:cs typeface="+mn-cs"/>
              </a:rPr>
              <a:t>, en cada país, el fortalecimiento de las áreas institucionales responsables del control de la contaminación atmosférica, y asegurar una participación activa de estas instituciones en las actividades regionales relacionadas con este tema.</a:t>
            </a:r>
          </a:p>
          <a:p>
            <a:r>
              <a:rPr lang="es-PA" sz="1200" b="1" kern="1200" dirty="0" smtClean="0">
                <a:solidFill>
                  <a:schemeClr val="tx1"/>
                </a:solidFill>
                <a:latin typeface="+mn-lt"/>
                <a:ea typeface="+mn-ea"/>
                <a:cs typeface="+mn-cs"/>
              </a:rPr>
              <a:t>7. Fortalecer </a:t>
            </a:r>
            <a:r>
              <a:rPr lang="es-PA" sz="1200" kern="1200" dirty="0" smtClean="0">
                <a:solidFill>
                  <a:schemeClr val="tx1"/>
                </a:solidFill>
                <a:latin typeface="+mn-lt"/>
                <a:ea typeface="+mn-ea"/>
                <a:cs typeface="+mn-cs"/>
              </a:rPr>
              <a:t>el dialogo público – privado y el rol de todos los sectores involucrados en la promoción de los compromisos y acciones orientadas a la reducción de la contaminación atmosférica para todas las áreas prioritarias definidas, en el marco de la planificación regional, sub-regional y nacional.</a:t>
            </a:r>
          </a:p>
          <a:p>
            <a:r>
              <a:rPr lang="es-PA" sz="1200" b="1" kern="1200" dirty="0" smtClean="0">
                <a:solidFill>
                  <a:schemeClr val="tx1"/>
                </a:solidFill>
                <a:latin typeface="+mn-lt"/>
                <a:ea typeface="+mn-ea"/>
                <a:cs typeface="+mn-cs"/>
              </a:rPr>
              <a:t>8. Solicitar </a:t>
            </a:r>
            <a:r>
              <a:rPr lang="es-PA" sz="1200" kern="1200" dirty="0" smtClean="0">
                <a:solidFill>
                  <a:schemeClr val="tx1"/>
                </a:solidFill>
                <a:latin typeface="+mn-lt"/>
                <a:ea typeface="+mn-ea"/>
                <a:cs typeface="+mn-cs"/>
              </a:rPr>
              <a:t>apoyo técnico, financiero y de formación por parte de los organismos financieros, la cooperación internacional y los donantes, dentro y fuera de la región, con objeto de reducir la contaminación atmosférica en la región.</a:t>
            </a:r>
          </a:p>
        </p:txBody>
      </p:sp>
      <p:sp>
        <p:nvSpPr>
          <p:cNvPr id="4" name="Slide Number Placeholder 3"/>
          <p:cNvSpPr>
            <a:spLocks noGrp="1"/>
          </p:cNvSpPr>
          <p:nvPr>
            <p:ph type="sldNum" sz="quarter" idx="10"/>
          </p:nvPr>
        </p:nvSpPr>
        <p:spPr/>
        <p:txBody>
          <a:bodyPr/>
          <a:lstStyle/>
          <a:p>
            <a:fld id="{C665830B-3E8C-45D6-B537-546A43BFAEE3}" type="slidenum">
              <a:rPr lang="es-PA" smtClean="0"/>
              <a:pPr/>
              <a:t>9</a:t>
            </a:fld>
            <a:endParaRPr lang="es-P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6E810B42-5BEE-4C51-8ACC-DD10E4F0AAF6}" type="datetimeFigureOut">
              <a:rPr lang="en-US"/>
              <a:pPr>
                <a:defRPr/>
              </a:pPr>
              <a:t>1/27/2012</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92B870A-BD6D-4320-AE00-A20092C05B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9B4191FB-7938-40FD-9E0D-53B8BA6DA9B2}" type="datetimeFigureOut">
              <a:rPr lang="en-US"/>
              <a:pPr>
                <a:defRPr/>
              </a:pPr>
              <a:t>1/27/2012</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5FC3637B-634A-45A0-A5AD-FCA5AEBF57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84B1E5BD-ACCE-4C6C-90E9-274FE431D7C6}" type="datetimeFigureOut">
              <a:rPr lang="en-US"/>
              <a:pPr>
                <a:defRPr/>
              </a:pPr>
              <a:t>1/27/2012</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BFB94F70-691A-45E0-98C5-32A14D0A39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122E1AEB-F43D-4292-A0F9-B642CE4507D7}" type="datetimeFigureOut">
              <a:rPr lang="en-US"/>
              <a:pPr>
                <a:defRPr/>
              </a:pPr>
              <a:t>1/27/2012</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356F6914-7162-4622-B134-245C165BFA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8EBE425-C613-4879-B94C-77ABD565976D}" type="datetimeFigureOut">
              <a:rPr lang="en-US"/>
              <a:pPr>
                <a:defRPr/>
              </a:pPr>
              <a:t>1/27/2012</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B30121FB-D80C-4DFB-B825-F131397100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77B3BB18-0815-40DB-AB1E-CC42FC0800D9}" type="datetimeFigureOut">
              <a:rPr lang="en-US"/>
              <a:pPr>
                <a:defRPr/>
              </a:pPr>
              <a:t>1/27/2012</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E98178C2-8B59-49B6-B576-8EBF3DA9D8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AEF44C29-5161-4CEF-8047-B992EDEDF7B3}" type="datetimeFigureOut">
              <a:rPr lang="en-US"/>
              <a:pPr>
                <a:defRPr/>
              </a:pPr>
              <a:t>1/27/2012</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A7262A6E-FF39-48AD-B9AA-32B9BCB829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E17F0620-537E-4754-A623-5337C7B573DC}" type="datetimeFigureOut">
              <a:rPr lang="en-US"/>
              <a:pPr>
                <a:defRPr/>
              </a:pPr>
              <a:t>1/27/2012</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6CB1C163-D776-49D4-81B9-03ECFD3AF8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2F785C7-8346-42D6-8F82-D4855E39A97A}" type="datetimeFigureOut">
              <a:rPr lang="en-US"/>
              <a:pPr>
                <a:defRPr/>
              </a:pPr>
              <a:t>1/27/2012</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C4EF6C7F-1E33-45F0-A3DC-EB64F37BFA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6664EDE-08F9-4E18-BA37-BDB6967D0C9F}" type="datetimeFigureOut">
              <a:rPr lang="en-US"/>
              <a:pPr>
                <a:defRPr/>
              </a:pPr>
              <a:t>1/27/2012</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DB5BC22A-42C3-4AB0-888C-FA5E97BAA7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6687976-A90A-4701-BB53-57174AEF742E}" type="datetimeFigureOut">
              <a:rPr lang="en-US"/>
              <a:pPr>
                <a:defRPr/>
              </a:pPr>
              <a:t>1/27/2012</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95A761EC-F763-42AD-A85D-C06EC4594F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38EA54F-4050-42F7-AEF3-359636F104EE}" type="datetimeFigureOut">
              <a:rPr lang="en-US"/>
              <a:pPr>
                <a:defRPr/>
              </a:pPr>
              <a:t>1/27/2012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7B2C98-AB4E-45DE-98FB-1E39B1EAF4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geodato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2895600" y="457200"/>
            <a:ext cx="5867400" cy="4724400"/>
          </a:xfrm>
          <a:prstGeom prst="rect">
            <a:avLst/>
          </a:prstGeom>
          <a:noFill/>
          <a:ln w="9525">
            <a:noFill/>
            <a:miter lim="800000"/>
            <a:headEnd/>
            <a:tailEnd/>
          </a:ln>
        </p:spPr>
      </p:pic>
      <p:sp>
        <p:nvSpPr>
          <p:cNvPr id="2" name="1 Título"/>
          <p:cNvSpPr>
            <a:spLocks noGrp="1"/>
          </p:cNvSpPr>
          <p:nvPr>
            <p:ph type="ctrTitle"/>
          </p:nvPr>
        </p:nvSpPr>
        <p:spPr>
          <a:xfrm>
            <a:off x="3347864" y="1412776"/>
            <a:ext cx="5105400" cy="2868168"/>
          </a:xfrm>
        </p:spPr>
        <p:txBody>
          <a:bodyPr>
            <a:normAutofit fontScale="90000"/>
          </a:bodyPr>
          <a:lstStyle/>
          <a:p>
            <a:r>
              <a:rPr lang="es-MX" b="1" dirty="0">
                <a:solidFill>
                  <a:schemeClr val="bg1"/>
                </a:solidFill>
              </a:rPr>
              <a:t>Indicadores </a:t>
            </a:r>
            <a:r>
              <a:rPr lang="es-MX" b="1" dirty="0" smtClean="0">
                <a:solidFill>
                  <a:schemeClr val="bg1"/>
                </a:solidFill>
              </a:rPr>
              <a:t>Ambientales de la Iniciativa Latinoamericana y Caribeña para el Desarrollo Sostenible (ILAC)</a:t>
            </a:r>
            <a:endParaRPr lang="es-PA" dirty="0">
              <a:solidFill>
                <a:schemeClr val="bg1"/>
              </a:solidFill>
            </a:endParaRPr>
          </a:p>
        </p:txBody>
      </p:sp>
      <p:sp>
        <p:nvSpPr>
          <p:cNvPr id="3" name="2 Subtítulo"/>
          <p:cNvSpPr>
            <a:spLocks noGrp="1"/>
          </p:cNvSpPr>
          <p:nvPr>
            <p:ph type="subTitle" idx="1"/>
          </p:nvPr>
        </p:nvSpPr>
        <p:spPr>
          <a:xfrm>
            <a:off x="2074640" y="5533256"/>
            <a:ext cx="6840760" cy="1248544"/>
          </a:xfrm>
        </p:spPr>
        <p:txBody>
          <a:bodyPr/>
          <a:lstStyle/>
          <a:p>
            <a:r>
              <a:rPr lang="es-MX" b="1" dirty="0">
                <a:solidFill>
                  <a:schemeClr val="tx1">
                    <a:lumMod val="65000"/>
                    <a:lumOff val="35000"/>
                  </a:schemeClr>
                </a:solidFill>
              </a:rPr>
              <a:t>Foro de Ministros de Medio Ambiente de Latinoamérica y el Caribe</a:t>
            </a:r>
            <a:endParaRPr lang="es-PA" dirty="0">
              <a:solidFill>
                <a:schemeClr val="tx1">
                  <a:lumMod val="65000"/>
                  <a:lumOff val="35000"/>
                </a:schemeClr>
              </a:solidFill>
            </a:endParaRPr>
          </a:p>
        </p:txBody>
      </p:sp>
      <p:pic>
        <p:nvPicPr>
          <p:cNvPr id="5" name="4 Imagen" descr="onu-pnuma_trans.gif"/>
          <p:cNvPicPr>
            <a:picLocks noChangeAspect="1"/>
          </p:cNvPicPr>
          <p:nvPr/>
        </p:nvPicPr>
        <p:blipFill>
          <a:blip r:embed="rId4" cstate="print"/>
          <a:srcRect l="42913"/>
          <a:stretch>
            <a:fillRect/>
          </a:stretch>
        </p:blipFill>
        <p:spPr>
          <a:xfrm>
            <a:off x="72008" y="72008"/>
            <a:ext cx="1475656" cy="12995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grpSp>
        <p:nvGrpSpPr>
          <p:cNvPr id="3" name="11 Grupo"/>
          <p:cNvGrpSpPr/>
          <p:nvPr/>
        </p:nvGrpSpPr>
        <p:grpSpPr>
          <a:xfrm>
            <a:off x="457200" y="142875"/>
            <a:ext cx="8229600" cy="1304925"/>
            <a:chOff x="457200" y="142875"/>
            <a:chExt cx="8229600" cy="13049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14"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effectLst>
                    <a:outerShdw blurRad="38100" dist="38100" dir="2700000" algn="tl">
                      <a:srgbClr val="000000">
                        <a:alpha val="43137"/>
                      </a:srgbClr>
                    </a:outerShdw>
                  </a:effectLst>
                  <a:latin typeface="+mj-lt"/>
                  <a:ea typeface="+mj-ea"/>
                  <a:cs typeface="+mj-cs"/>
                </a:rPr>
                <a:t>Recomendaciones para el fortalecimiento de la ILAC</a:t>
              </a:r>
            </a:p>
          </p:txBody>
        </p:sp>
      </p:grpSp>
      <p:sp>
        <p:nvSpPr>
          <p:cNvPr id="10" name="2 Marcador de contenido"/>
          <p:cNvSpPr>
            <a:spLocks noGrp="1"/>
          </p:cNvSpPr>
          <p:nvPr>
            <p:ph idx="1"/>
          </p:nvPr>
        </p:nvSpPr>
        <p:spPr>
          <a:xfrm>
            <a:off x="457200" y="1524000"/>
            <a:ext cx="8064896" cy="2632051"/>
          </a:xfrm>
        </p:spPr>
        <p:txBody>
          <a:bodyPr>
            <a:normAutofit fontScale="92500" lnSpcReduction="10000"/>
          </a:bodyPr>
          <a:lstStyle/>
          <a:p>
            <a:pPr marL="0" indent="0" algn="ctr">
              <a:buNone/>
            </a:pPr>
            <a:r>
              <a:rPr lang="es-MX" sz="2400" b="1" i="1" dirty="0" smtClean="0">
                <a:solidFill>
                  <a:srgbClr val="CC0000"/>
                </a:solidFill>
                <a:latin typeface="Gill Sans MT" pitchFamily="34" charset="0"/>
              </a:rPr>
              <a:t>La </a:t>
            </a:r>
            <a:r>
              <a:rPr lang="es-MX" sz="2400" b="1" i="1" dirty="0">
                <a:solidFill>
                  <a:srgbClr val="CC0000"/>
                </a:solidFill>
                <a:latin typeface="Gill Sans MT" pitchFamily="34" charset="0"/>
              </a:rPr>
              <a:t>brecha entre la disponibilidad y la demanda de información ambiental en la región sigue creciendo</a:t>
            </a:r>
            <a:endParaRPr lang="es-MX" sz="2400" b="1" i="1" dirty="0" smtClean="0">
              <a:solidFill>
                <a:srgbClr val="CC0000"/>
              </a:solidFill>
              <a:latin typeface="Gill Sans MT" pitchFamily="34" charset="0"/>
            </a:endParaRPr>
          </a:p>
          <a:p>
            <a:pPr>
              <a:buNone/>
            </a:pPr>
            <a:r>
              <a:rPr lang="es-MX" sz="2400" dirty="0" smtClean="0">
                <a:latin typeface="Gill Sans MT" pitchFamily="34" charset="0"/>
              </a:rPr>
              <a:t> </a:t>
            </a:r>
            <a:r>
              <a:rPr lang="es-MX" sz="2400" dirty="0" smtClean="0">
                <a:solidFill>
                  <a:srgbClr val="FF0000"/>
                </a:solidFill>
                <a:latin typeface="Gill Sans MT" pitchFamily="34" charset="0"/>
              </a:rPr>
              <a:t>Algunas razones</a:t>
            </a:r>
            <a:r>
              <a:rPr lang="es-MX" sz="2400" dirty="0" smtClean="0">
                <a:latin typeface="Gill Sans MT" pitchFamily="34" charset="0"/>
              </a:rPr>
              <a:t>:</a:t>
            </a:r>
          </a:p>
          <a:p>
            <a:pPr marL="182563" indent="-182563"/>
            <a:r>
              <a:rPr lang="es-MX" sz="2400" dirty="0" smtClean="0">
                <a:latin typeface="Gill Sans MT" pitchFamily="34" charset="0"/>
              </a:rPr>
              <a:t> </a:t>
            </a:r>
            <a:r>
              <a:rPr lang="es-MX" sz="2400" dirty="0" smtClean="0">
                <a:solidFill>
                  <a:schemeClr val="tx1">
                    <a:lumMod val="75000"/>
                    <a:lumOff val="25000"/>
                  </a:schemeClr>
                </a:solidFill>
                <a:latin typeface="Gill Sans MT" pitchFamily="34" charset="0"/>
              </a:rPr>
              <a:t>Limitada </a:t>
            </a:r>
            <a:r>
              <a:rPr lang="es-MX" sz="2400" dirty="0">
                <a:solidFill>
                  <a:schemeClr val="tx1">
                    <a:lumMod val="75000"/>
                    <a:lumOff val="25000"/>
                  </a:schemeClr>
                </a:solidFill>
                <a:latin typeface="Gill Sans MT" pitchFamily="34" charset="0"/>
              </a:rPr>
              <a:t>capacidad técnica de las instituciones a cargo de atender las necesidades de información </a:t>
            </a:r>
            <a:endParaRPr lang="es-MX" sz="2400" dirty="0" smtClean="0">
              <a:solidFill>
                <a:schemeClr val="tx1">
                  <a:lumMod val="75000"/>
                  <a:lumOff val="25000"/>
                </a:schemeClr>
              </a:solidFill>
              <a:latin typeface="Gill Sans MT" pitchFamily="34" charset="0"/>
            </a:endParaRPr>
          </a:p>
          <a:p>
            <a:pPr marL="182563" indent="-182563"/>
            <a:r>
              <a:rPr lang="es-MX" sz="2400" dirty="0" smtClean="0">
                <a:solidFill>
                  <a:schemeClr val="tx1">
                    <a:lumMod val="75000"/>
                    <a:lumOff val="25000"/>
                  </a:schemeClr>
                </a:solidFill>
                <a:latin typeface="Gill Sans MT" pitchFamily="34" charset="0"/>
              </a:rPr>
              <a:t> Creciente y variada demanda de información por parte de entes gubernamentales y la sociedad</a:t>
            </a:r>
          </a:p>
          <a:p>
            <a:pPr marL="182563" indent="-182563">
              <a:buNone/>
            </a:pPr>
            <a:endParaRPr lang="es-MX" sz="2400" dirty="0" smtClean="0">
              <a:solidFill>
                <a:schemeClr val="tx1">
                  <a:lumMod val="75000"/>
                  <a:lumOff val="25000"/>
                </a:schemeClr>
              </a:solidFill>
              <a:latin typeface="Gill Sans MT" pitchFamily="34" charset="0"/>
            </a:endParaRPr>
          </a:p>
          <a:p>
            <a:pPr marL="0" indent="0">
              <a:buNone/>
            </a:pPr>
            <a:endParaRPr lang="es-PA" sz="2400" dirty="0">
              <a:latin typeface="Gill Sans MT" pitchFamily="34" charset="0"/>
            </a:endParaRPr>
          </a:p>
        </p:txBody>
      </p:sp>
      <p:pic>
        <p:nvPicPr>
          <p:cNvPr id="9" name="Picture 2" descr="http://blogs.law.harvard.edu/beguemot/files/2006/05/pile%20of%20books.jpg"/>
          <p:cNvPicPr>
            <a:picLocks noChangeAspect="1" noChangeArrowheads="1"/>
          </p:cNvPicPr>
          <p:nvPr/>
        </p:nvPicPr>
        <p:blipFill>
          <a:blip r:embed="rId5" cstate="print"/>
          <a:srcRect/>
          <a:stretch>
            <a:fillRect/>
          </a:stretch>
        </p:blipFill>
        <p:spPr bwMode="auto">
          <a:xfrm>
            <a:off x="5749887" y="3657600"/>
            <a:ext cx="3394113" cy="250033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81000" y="3810000"/>
            <a:ext cx="5562600" cy="2800767"/>
          </a:xfrm>
          <a:prstGeom prst="rect">
            <a:avLst/>
          </a:prstGeom>
        </p:spPr>
        <p:txBody>
          <a:bodyPr wrap="square">
            <a:spAutoFit/>
          </a:bodyPr>
          <a:lstStyle/>
          <a:p>
            <a:pPr marL="182563" indent="-182563">
              <a:buNone/>
            </a:pPr>
            <a:r>
              <a:rPr lang="es-MX" sz="2200" dirty="0" smtClean="0">
                <a:solidFill>
                  <a:srgbClr val="FF0000"/>
                </a:solidFill>
                <a:latin typeface="Gill Sans MT" pitchFamily="34" charset="0"/>
              </a:rPr>
              <a:t>Soluciones:</a:t>
            </a:r>
          </a:p>
          <a:p>
            <a:pPr marL="182563" indent="-182563"/>
            <a:r>
              <a:rPr lang="es-MX" sz="2200" dirty="0" smtClean="0">
                <a:solidFill>
                  <a:schemeClr val="tx1">
                    <a:lumMod val="75000"/>
                    <a:lumOff val="25000"/>
                  </a:schemeClr>
                </a:solidFill>
                <a:latin typeface="Gill Sans MT" pitchFamily="34" charset="0"/>
              </a:rPr>
              <a:t> Políticas nacionales orientadas a mejorar los esquemas de gestión de la información ambiental</a:t>
            </a:r>
          </a:p>
          <a:p>
            <a:pPr marL="182563" indent="-182563"/>
            <a:r>
              <a:rPr lang="es-MX" sz="2200" dirty="0" smtClean="0">
                <a:solidFill>
                  <a:schemeClr val="tx1">
                    <a:lumMod val="75000"/>
                    <a:lumOff val="25000"/>
                  </a:schemeClr>
                </a:solidFill>
                <a:latin typeface="Gill Sans MT" pitchFamily="34" charset="0"/>
              </a:rPr>
              <a:t> Ampliar la oferta de información y mantener registros actualizados, transparentes y accesibles</a:t>
            </a:r>
          </a:p>
          <a:p>
            <a:pPr marL="182563" indent="-182563"/>
            <a:r>
              <a:rPr lang="es-MX" sz="2200" dirty="0" smtClean="0">
                <a:solidFill>
                  <a:schemeClr val="tx1">
                    <a:lumMod val="75000"/>
                    <a:lumOff val="25000"/>
                  </a:schemeClr>
                </a:solidFill>
                <a:latin typeface="Gill Sans MT" pitchFamily="34" charset="0"/>
              </a:rPr>
              <a:t> Coordinación institucional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grpSp>
        <p:nvGrpSpPr>
          <p:cNvPr id="3" name="11 Grupo"/>
          <p:cNvGrpSpPr/>
          <p:nvPr/>
        </p:nvGrpSpPr>
        <p:grpSpPr>
          <a:xfrm>
            <a:off x="457200" y="142875"/>
            <a:ext cx="8229600" cy="1304925"/>
            <a:chOff x="457200" y="142875"/>
            <a:chExt cx="8229600" cy="13049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14"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effectLst>
                    <a:outerShdw blurRad="38100" dist="38100" dir="2700000" algn="tl">
                      <a:srgbClr val="000000">
                        <a:alpha val="43137"/>
                      </a:srgbClr>
                    </a:outerShdw>
                  </a:effectLst>
                  <a:latin typeface="+mj-lt"/>
                  <a:ea typeface="+mj-ea"/>
                  <a:cs typeface="+mj-cs"/>
                </a:rPr>
                <a:t>Recomendaciones para el fortalecimiento de la ILAC</a:t>
              </a:r>
            </a:p>
          </p:txBody>
        </p:sp>
      </p:grpSp>
      <p:sp>
        <p:nvSpPr>
          <p:cNvPr id="10" name="2 Marcador de contenido"/>
          <p:cNvSpPr>
            <a:spLocks noGrp="1"/>
          </p:cNvSpPr>
          <p:nvPr>
            <p:ph idx="1"/>
          </p:nvPr>
        </p:nvSpPr>
        <p:spPr>
          <a:xfrm>
            <a:off x="397496" y="1711349"/>
            <a:ext cx="8136904" cy="4741987"/>
          </a:xfrm>
        </p:spPr>
        <p:txBody>
          <a:bodyPr>
            <a:normAutofit/>
          </a:bodyPr>
          <a:lstStyle/>
          <a:p>
            <a:pPr marL="0" indent="0" algn="ctr">
              <a:buNone/>
            </a:pPr>
            <a:r>
              <a:rPr lang="es-MX" sz="2400" b="1" i="1" dirty="0" smtClean="0">
                <a:solidFill>
                  <a:srgbClr val="CC0000"/>
                </a:solidFill>
                <a:latin typeface="Gill Sans MT" pitchFamily="34" charset="0"/>
              </a:rPr>
              <a:t>El GTIA </a:t>
            </a:r>
            <a:r>
              <a:rPr lang="es-MX" sz="2400" b="1" i="1" dirty="0">
                <a:solidFill>
                  <a:srgbClr val="CC0000"/>
                </a:solidFill>
                <a:latin typeface="Gill Sans MT" pitchFamily="34" charset="0"/>
              </a:rPr>
              <a:t>pone a disposición del Foro de Ministros la </a:t>
            </a:r>
            <a:r>
              <a:rPr lang="es-MX" sz="2400" b="1" i="1" dirty="0" err="1" smtClean="0">
                <a:solidFill>
                  <a:srgbClr val="CC0000"/>
                </a:solidFill>
                <a:latin typeface="Gill Sans MT" pitchFamily="34" charset="0"/>
              </a:rPr>
              <a:t>la</a:t>
            </a:r>
            <a:r>
              <a:rPr lang="es-MX" sz="2400" b="1" i="1" dirty="0" smtClean="0">
                <a:solidFill>
                  <a:srgbClr val="CC0000"/>
                </a:solidFill>
                <a:latin typeface="Gill Sans MT" pitchFamily="34" charset="0"/>
              </a:rPr>
              <a:t> capacidad técnica de </a:t>
            </a:r>
            <a:r>
              <a:rPr lang="es-MX" sz="2400" b="1" i="1" dirty="0">
                <a:solidFill>
                  <a:srgbClr val="CC0000"/>
                </a:solidFill>
                <a:latin typeface="Gill Sans MT" pitchFamily="34" charset="0"/>
              </a:rPr>
              <a:t>su grupo humano y los </a:t>
            </a:r>
            <a:r>
              <a:rPr lang="es-MX" sz="2400" b="1" i="1" dirty="0" smtClean="0">
                <a:solidFill>
                  <a:srgbClr val="CC0000"/>
                </a:solidFill>
                <a:latin typeface="Gill Sans MT" pitchFamily="34" charset="0"/>
              </a:rPr>
              <a:t>productos </a:t>
            </a:r>
            <a:r>
              <a:rPr lang="es-MX" sz="2400" b="1" i="1" dirty="0">
                <a:solidFill>
                  <a:srgbClr val="CC0000"/>
                </a:solidFill>
                <a:latin typeface="Gill Sans MT" pitchFamily="34" charset="0"/>
              </a:rPr>
              <a:t>de su trabajo </a:t>
            </a:r>
          </a:p>
          <a:p>
            <a:pPr marL="0" indent="0" algn="ctr">
              <a:buNone/>
            </a:pPr>
            <a:r>
              <a:rPr lang="es-MX" sz="2400" i="1" dirty="0" smtClean="0">
                <a:latin typeface="Gill Sans MT" pitchFamily="34" charset="0"/>
              </a:rPr>
              <a:t> </a:t>
            </a:r>
          </a:p>
          <a:p>
            <a:pPr marL="182563" indent="-182563"/>
            <a:r>
              <a:rPr lang="es-MX" sz="2400" dirty="0" smtClean="0">
                <a:latin typeface="Gill Sans MT" pitchFamily="34" charset="0"/>
              </a:rPr>
              <a:t> </a:t>
            </a:r>
            <a:r>
              <a:rPr lang="es-MX" sz="2400" dirty="0" smtClean="0">
                <a:solidFill>
                  <a:schemeClr val="tx1">
                    <a:lumMod val="75000"/>
                    <a:lumOff val="25000"/>
                  </a:schemeClr>
                </a:solidFill>
                <a:latin typeface="Gill Sans MT" pitchFamily="34" charset="0"/>
              </a:rPr>
              <a:t>Contribuir al trabajo de preparación de los países hacia </a:t>
            </a:r>
            <a:r>
              <a:rPr lang="es-MX" sz="2400" dirty="0">
                <a:solidFill>
                  <a:schemeClr val="tx1">
                    <a:lumMod val="75000"/>
                    <a:lumOff val="25000"/>
                  </a:schemeClr>
                </a:solidFill>
                <a:latin typeface="Gill Sans MT" pitchFamily="34" charset="0"/>
              </a:rPr>
              <a:t>la próxima </a:t>
            </a:r>
            <a:r>
              <a:rPr lang="es-MX" sz="2400" b="1" dirty="0">
                <a:solidFill>
                  <a:schemeClr val="tx1">
                    <a:lumMod val="75000"/>
                    <a:lumOff val="25000"/>
                  </a:schemeClr>
                </a:solidFill>
                <a:latin typeface="Gill Sans MT" pitchFamily="34" charset="0"/>
              </a:rPr>
              <a:t>Conferencia </a:t>
            </a:r>
            <a:r>
              <a:rPr lang="es-MX" sz="2400" b="1" dirty="0" smtClean="0">
                <a:solidFill>
                  <a:schemeClr val="tx1">
                    <a:lumMod val="75000"/>
                    <a:lumOff val="25000"/>
                  </a:schemeClr>
                </a:solidFill>
                <a:latin typeface="Gill Sans MT" pitchFamily="34" charset="0"/>
              </a:rPr>
              <a:t>de las Naciones Unidas sobre Desarrollo </a:t>
            </a:r>
            <a:r>
              <a:rPr lang="es-MX" sz="2400" b="1" dirty="0">
                <a:solidFill>
                  <a:schemeClr val="tx1">
                    <a:lumMod val="75000"/>
                    <a:lumOff val="25000"/>
                  </a:schemeClr>
                </a:solidFill>
                <a:latin typeface="Gill Sans MT" pitchFamily="34" charset="0"/>
              </a:rPr>
              <a:t>Sostenible </a:t>
            </a:r>
            <a:r>
              <a:rPr lang="es-MX" sz="2400" dirty="0" smtClean="0">
                <a:latin typeface="Gill Sans MT" pitchFamily="34" charset="0"/>
              </a:rPr>
              <a:t>(</a:t>
            </a:r>
            <a:r>
              <a:rPr lang="es-MX" sz="2400" dirty="0" smtClean="0">
                <a:solidFill>
                  <a:schemeClr val="tx1">
                    <a:lumMod val="75000"/>
                    <a:lumOff val="25000"/>
                  </a:schemeClr>
                </a:solidFill>
                <a:latin typeface="Gill Sans MT" pitchFamily="34" charset="0"/>
              </a:rPr>
              <a:t>Río+20)</a:t>
            </a:r>
          </a:p>
          <a:p>
            <a:pPr marL="182563" lvl="0" indent="-182563"/>
            <a:r>
              <a:rPr lang="es-MX" sz="2400" dirty="0" smtClean="0">
                <a:solidFill>
                  <a:schemeClr val="tx1">
                    <a:lumMod val="75000"/>
                    <a:lumOff val="25000"/>
                  </a:schemeClr>
                </a:solidFill>
                <a:latin typeface="Gill Sans MT" pitchFamily="34" charset="0"/>
              </a:rPr>
              <a:t> Uso </a:t>
            </a:r>
            <a:r>
              <a:rPr lang="es-MX" sz="2400" dirty="0">
                <a:solidFill>
                  <a:schemeClr val="tx1">
                    <a:lumMod val="75000"/>
                    <a:lumOff val="25000"/>
                  </a:schemeClr>
                </a:solidFill>
                <a:latin typeface="Gill Sans MT" pitchFamily="34" charset="0"/>
              </a:rPr>
              <a:t>de indicadores para iniciativas de las metas de desarrollo sostenible que eventualmente se </a:t>
            </a:r>
            <a:r>
              <a:rPr lang="es-MX" sz="2400" dirty="0" smtClean="0">
                <a:solidFill>
                  <a:schemeClr val="tx1">
                    <a:lumMod val="75000"/>
                    <a:lumOff val="25000"/>
                  </a:schemeClr>
                </a:solidFill>
                <a:latin typeface="Gill Sans MT" pitchFamily="34" charset="0"/>
              </a:rPr>
              <a:t>aprueben en esta Conferencia.</a:t>
            </a:r>
            <a:endParaRPr lang="es-PA" sz="2400" dirty="0">
              <a:solidFill>
                <a:schemeClr val="tx1">
                  <a:lumMod val="75000"/>
                  <a:lumOff val="25000"/>
                </a:schemeClr>
              </a:solidFill>
              <a:latin typeface="Gill Sans MT" pitchFamily="34" charset="0"/>
            </a:endParaRPr>
          </a:p>
          <a:p>
            <a:pPr marL="182563" indent="-182563"/>
            <a:endParaRPr lang="es-PA" sz="2400" dirty="0">
              <a:latin typeface="Gill Sans M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grpSp>
        <p:nvGrpSpPr>
          <p:cNvPr id="3" name="11 Grupo"/>
          <p:cNvGrpSpPr/>
          <p:nvPr/>
        </p:nvGrpSpPr>
        <p:grpSpPr>
          <a:xfrm>
            <a:off x="457200" y="142875"/>
            <a:ext cx="8229600" cy="1304925"/>
            <a:chOff x="457200" y="142875"/>
            <a:chExt cx="8229600" cy="13049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14"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effectLst>
                    <a:outerShdw blurRad="38100" dist="38100" dir="2700000" algn="tl">
                      <a:srgbClr val="000000">
                        <a:alpha val="43137"/>
                      </a:srgbClr>
                    </a:outerShdw>
                  </a:effectLst>
                  <a:latin typeface="+mj-lt"/>
                  <a:ea typeface="+mj-ea"/>
                  <a:cs typeface="+mj-cs"/>
                </a:rPr>
                <a:t>Recomendaciones para el fortalecimiento de la ILAC</a:t>
              </a:r>
            </a:p>
          </p:txBody>
        </p:sp>
      </p:grpSp>
      <p:sp>
        <p:nvSpPr>
          <p:cNvPr id="11" name="2 Marcador de contenido"/>
          <p:cNvSpPr>
            <a:spLocks noGrp="1"/>
          </p:cNvSpPr>
          <p:nvPr>
            <p:ph idx="1"/>
          </p:nvPr>
        </p:nvSpPr>
        <p:spPr>
          <a:xfrm>
            <a:off x="381000" y="1524000"/>
            <a:ext cx="7543800" cy="4953000"/>
          </a:xfrm>
        </p:spPr>
        <p:txBody>
          <a:bodyPr>
            <a:normAutofit fontScale="92500"/>
          </a:bodyPr>
          <a:lstStyle/>
          <a:p>
            <a:pPr marL="0" indent="0" algn="ctr">
              <a:buNone/>
            </a:pPr>
            <a:r>
              <a:rPr lang="es-MX" sz="2400" b="1" i="1" dirty="0" smtClean="0">
                <a:solidFill>
                  <a:srgbClr val="CC0000"/>
                </a:solidFill>
                <a:latin typeface="Gill Sans MT" pitchFamily="34" charset="0"/>
              </a:rPr>
              <a:t>El </a:t>
            </a:r>
            <a:r>
              <a:rPr lang="es-MX" sz="2400" b="1" i="1" dirty="0">
                <a:solidFill>
                  <a:srgbClr val="CC0000"/>
                </a:solidFill>
                <a:latin typeface="Gill Sans MT" pitchFamily="34" charset="0"/>
              </a:rPr>
              <a:t>GTIA desea ratificar la importancia de los siguientes </a:t>
            </a:r>
            <a:r>
              <a:rPr lang="es-MX" sz="2400" b="1" i="1" dirty="0" smtClean="0">
                <a:solidFill>
                  <a:srgbClr val="CC0000"/>
                </a:solidFill>
                <a:latin typeface="Gill Sans MT" pitchFamily="34" charset="0"/>
              </a:rPr>
              <a:t>temas, mayormente ya incluidos </a:t>
            </a:r>
            <a:r>
              <a:rPr lang="es-MX" sz="2400" b="1" i="1" dirty="0">
                <a:solidFill>
                  <a:srgbClr val="CC0000"/>
                </a:solidFill>
                <a:latin typeface="Gill Sans MT" pitchFamily="34" charset="0"/>
              </a:rPr>
              <a:t>en la Iniciativa ILAC:</a:t>
            </a:r>
            <a:r>
              <a:rPr lang="es-MX" sz="2400" b="1" i="1" dirty="0" smtClean="0">
                <a:solidFill>
                  <a:srgbClr val="CC0000"/>
                </a:solidFill>
                <a:latin typeface="Gill Sans MT" pitchFamily="34" charset="0"/>
              </a:rPr>
              <a:t> </a:t>
            </a:r>
          </a:p>
          <a:p>
            <a:pPr marL="0" indent="0" algn="ctr">
              <a:buNone/>
            </a:pPr>
            <a:endParaRPr lang="es-MX" sz="2400" b="1" i="1" dirty="0" smtClean="0">
              <a:solidFill>
                <a:srgbClr val="CC0000"/>
              </a:solidFill>
              <a:latin typeface="Gill Sans MT" pitchFamily="34" charset="0"/>
            </a:endParaRPr>
          </a:p>
          <a:p>
            <a:pPr lvl="0"/>
            <a:r>
              <a:rPr lang="es-MX" sz="2400" dirty="0" smtClean="0">
                <a:solidFill>
                  <a:srgbClr val="00B050"/>
                </a:solidFill>
                <a:latin typeface="Gill Sans MT" pitchFamily="34" charset="0"/>
              </a:rPr>
              <a:t>Aspectos ambientales</a:t>
            </a:r>
            <a:r>
              <a:rPr lang="es-MX" sz="2400" dirty="0" smtClean="0">
                <a:solidFill>
                  <a:schemeClr val="tx1">
                    <a:lumMod val="75000"/>
                    <a:lumOff val="25000"/>
                  </a:schemeClr>
                </a:solidFill>
                <a:latin typeface="Gill Sans MT" pitchFamily="34" charset="0"/>
              </a:rPr>
              <a:t>: Gobernanza ambiental, Biodiversidad,  Agua, Uso de la tierra, Cambio Climático,  Mares y Océanos, identificados como prioridades ambientales en la consulta regional para el informe GEO-5;</a:t>
            </a:r>
          </a:p>
          <a:p>
            <a:pPr lvl="0"/>
            <a:r>
              <a:rPr lang="es-MX" sz="2400" dirty="0" smtClean="0">
                <a:solidFill>
                  <a:srgbClr val="00B050"/>
                </a:solidFill>
                <a:latin typeface="Gill Sans MT" pitchFamily="34" charset="0"/>
              </a:rPr>
              <a:t>Aspectos económicos</a:t>
            </a:r>
            <a:r>
              <a:rPr lang="es-MX" sz="2400" dirty="0" smtClean="0">
                <a:solidFill>
                  <a:schemeClr val="tx1">
                    <a:lumMod val="75000"/>
                    <a:lumOff val="25000"/>
                  </a:schemeClr>
                </a:solidFill>
                <a:latin typeface="Gill Sans MT" pitchFamily="34" charset="0"/>
              </a:rPr>
              <a:t>: el </a:t>
            </a:r>
            <a:r>
              <a:rPr lang="es-MX" sz="2400" dirty="0">
                <a:solidFill>
                  <a:schemeClr val="tx1">
                    <a:lumMod val="75000"/>
                    <a:lumOff val="25000"/>
                  </a:schemeClr>
                </a:solidFill>
                <a:latin typeface="Gill Sans MT" pitchFamily="34" charset="0"/>
              </a:rPr>
              <a:t>monitoreo de la </a:t>
            </a:r>
            <a:r>
              <a:rPr lang="es-MX" sz="2400" dirty="0" smtClean="0">
                <a:solidFill>
                  <a:schemeClr val="tx1">
                    <a:lumMod val="75000"/>
                    <a:lumOff val="25000"/>
                  </a:schemeClr>
                </a:solidFill>
                <a:latin typeface="Gill Sans MT" pitchFamily="34" charset="0"/>
              </a:rPr>
              <a:t>sostenibilidad </a:t>
            </a:r>
            <a:r>
              <a:rPr lang="es-MX" sz="2400" dirty="0" smtClean="0">
                <a:solidFill>
                  <a:schemeClr val="tx1">
                    <a:lumMod val="75000"/>
                    <a:lumOff val="25000"/>
                  </a:schemeClr>
                </a:solidFill>
                <a:latin typeface="Gill Sans MT" pitchFamily="34" charset="0"/>
              </a:rPr>
              <a:t>de los patrones de producción y </a:t>
            </a:r>
            <a:r>
              <a:rPr lang="es-MX" sz="2400" dirty="0" smtClean="0">
                <a:solidFill>
                  <a:schemeClr val="tx1">
                    <a:lumMod val="75000"/>
                    <a:lumOff val="25000"/>
                  </a:schemeClr>
                </a:solidFill>
                <a:latin typeface="Gill Sans MT" pitchFamily="34" charset="0"/>
              </a:rPr>
              <a:t>consumo</a:t>
            </a:r>
            <a:r>
              <a:rPr lang="es-MX" sz="2400" dirty="0">
                <a:solidFill>
                  <a:schemeClr val="tx1">
                    <a:lumMod val="75000"/>
                    <a:lumOff val="25000"/>
                  </a:schemeClr>
                </a:solidFill>
                <a:latin typeface="Gill Sans MT" pitchFamily="34" charset="0"/>
              </a:rPr>
              <a:t>. Para esto, el GTIA </a:t>
            </a:r>
            <a:r>
              <a:rPr lang="es-MX" sz="2400" dirty="0" smtClean="0">
                <a:solidFill>
                  <a:schemeClr val="tx1">
                    <a:lumMod val="75000"/>
                    <a:lumOff val="25000"/>
                  </a:schemeClr>
                </a:solidFill>
                <a:latin typeface="Gill Sans MT" pitchFamily="34" charset="0"/>
              </a:rPr>
              <a:t>propone generar sinergias con el proceso promovido por el Consejo </a:t>
            </a:r>
            <a:r>
              <a:rPr lang="es-MX" sz="2400" dirty="0" smtClean="0">
                <a:solidFill>
                  <a:schemeClr val="tx1">
                    <a:lumMod val="75000"/>
                    <a:lumOff val="25000"/>
                  </a:schemeClr>
                </a:solidFill>
                <a:latin typeface="Gill Sans MT" pitchFamily="34" charset="0"/>
              </a:rPr>
              <a:t>de </a:t>
            </a:r>
            <a:r>
              <a:rPr lang="es-MX" sz="2400" dirty="0" smtClean="0">
                <a:solidFill>
                  <a:schemeClr val="tx1">
                    <a:lumMod val="75000"/>
                    <a:lumOff val="25000"/>
                  </a:schemeClr>
                </a:solidFill>
                <a:latin typeface="Gill Sans MT" pitchFamily="34" charset="0"/>
              </a:rPr>
              <a:t>Expertos </a:t>
            </a:r>
            <a:r>
              <a:rPr lang="es-MX" sz="2400" dirty="0">
                <a:solidFill>
                  <a:schemeClr val="tx1">
                    <a:lumMod val="75000"/>
                    <a:lumOff val="25000"/>
                  </a:schemeClr>
                </a:solidFill>
                <a:latin typeface="Gill Sans MT" pitchFamily="34" charset="0"/>
              </a:rPr>
              <a:t>de Gobierno en </a:t>
            </a:r>
            <a:r>
              <a:rPr lang="es-MX" sz="2400" dirty="0" smtClean="0">
                <a:solidFill>
                  <a:schemeClr val="tx1">
                    <a:lumMod val="75000"/>
                    <a:lumOff val="25000"/>
                  </a:schemeClr>
                </a:solidFill>
                <a:latin typeface="Gill Sans MT" pitchFamily="34" charset="0"/>
              </a:rPr>
              <a:t>CPS.</a:t>
            </a:r>
            <a:endParaRPr lang="es-PA" sz="2400" dirty="0">
              <a:solidFill>
                <a:schemeClr val="tx1">
                  <a:lumMod val="75000"/>
                  <a:lumOff val="25000"/>
                </a:schemeClr>
              </a:solidFill>
              <a:latin typeface="Gill Sans MT" pitchFamily="34" charset="0"/>
            </a:endParaRPr>
          </a:p>
          <a:p>
            <a:pPr lvl="0"/>
            <a:r>
              <a:rPr lang="es-MX" sz="2400" dirty="0" smtClean="0">
                <a:solidFill>
                  <a:srgbClr val="00B050"/>
                </a:solidFill>
                <a:latin typeface="Gill Sans MT" pitchFamily="34" charset="0"/>
              </a:rPr>
              <a:t>Aspectos sociales</a:t>
            </a:r>
            <a:r>
              <a:rPr lang="es-MX" sz="2400" dirty="0" smtClean="0">
                <a:solidFill>
                  <a:schemeClr val="tx1">
                    <a:lumMod val="75000"/>
                    <a:lumOff val="25000"/>
                  </a:schemeClr>
                </a:solidFill>
                <a:latin typeface="Gill Sans MT" pitchFamily="34" charset="0"/>
              </a:rPr>
              <a:t>, medida </a:t>
            </a:r>
            <a:r>
              <a:rPr lang="es-MX" sz="2400" dirty="0">
                <a:solidFill>
                  <a:schemeClr val="tx1">
                    <a:lumMod val="75000"/>
                    <a:lumOff val="25000"/>
                  </a:schemeClr>
                </a:solidFill>
                <a:latin typeface="Gill Sans MT" pitchFamily="34" charset="0"/>
              </a:rPr>
              <a:t>de la vulnerabilidad de la población a </a:t>
            </a:r>
            <a:r>
              <a:rPr lang="es-MX" sz="2400" dirty="0" smtClean="0">
                <a:solidFill>
                  <a:schemeClr val="tx1">
                    <a:lumMod val="75000"/>
                    <a:lumOff val="25000"/>
                  </a:schemeClr>
                </a:solidFill>
                <a:latin typeface="Gill Sans MT" pitchFamily="34" charset="0"/>
              </a:rPr>
              <a:t>eventos </a:t>
            </a:r>
            <a:r>
              <a:rPr lang="es-MX" sz="2400" dirty="0">
                <a:solidFill>
                  <a:schemeClr val="tx1">
                    <a:lumMod val="75000"/>
                    <a:lumOff val="25000"/>
                  </a:schemeClr>
                </a:solidFill>
                <a:latin typeface="Gill Sans MT" pitchFamily="34" charset="0"/>
              </a:rPr>
              <a:t>naturales extremos y de crisis </a:t>
            </a:r>
            <a:r>
              <a:rPr lang="es-MX" sz="2400" dirty="0" smtClean="0">
                <a:solidFill>
                  <a:schemeClr val="tx1">
                    <a:lumMod val="75000"/>
                    <a:lumOff val="25000"/>
                  </a:schemeClr>
                </a:solidFill>
                <a:latin typeface="Gill Sans MT" pitchFamily="34" charset="0"/>
              </a:rPr>
              <a:t>socio-económicas.</a:t>
            </a:r>
            <a:endParaRPr lang="es-PA" sz="2400" dirty="0">
              <a:solidFill>
                <a:schemeClr val="tx1">
                  <a:lumMod val="75000"/>
                  <a:lumOff val="25000"/>
                </a:schemeClr>
              </a:solidFill>
              <a:latin typeface="Gill Sans MT" pitchFamily="34" charset="0"/>
            </a:endParaRPr>
          </a:p>
          <a:p>
            <a:pPr marL="182563" indent="-182563"/>
            <a:endParaRPr lang="es-PA" sz="2400" dirty="0">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sp>
        <p:nvSpPr>
          <p:cNvPr id="10" name="4 Marcador de texto"/>
          <p:cNvSpPr txBox="1">
            <a:spLocks/>
          </p:cNvSpPr>
          <p:nvPr/>
        </p:nvSpPr>
        <p:spPr bwMode="auto">
          <a:xfrm>
            <a:off x="685800" y="2971800"/>
            <a:ext cx="7772400"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s-PA" sz="4000" b="1" i="0" u="none" strike="noStrike" kern="1200" cap="none" spc="50" normalizeH="0" baseline="0" noProof="0" dirty="0" smtClean="0">
              <a:ln w="11430"/>
              <a:solidFill>
                <a:schemeClr val="accent1">
                  <a:lumMod val="75000"/>
                </a:schemeClr>
              </a:solidFill>
              <a:effectLst>
                <a:outerShdw blurRad="76200" dist="50800" dir="5400000" algn="tl" rotWithShape="0">
                  <a:srgbClr val="000000">
                    <a:alpha val="65000"/>
                  </a:srgbClr>
                </a:outerShdw>
              </a:effectLst>
              <a:uLnTx/>
              <a:uFillTx/>
              <a:latin typeface="Gill Sans MT" pitchFamily="34" charset="0"/>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es-PA" sz="3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Gill Sans MT" pitchFamily="34" charset="0"/>
                <a:hlinkClick r:id="rId4"/>
              </a:rPr>
              <a:t>www.geodatos.org</a:t>
            </a:r>
            <a:endParaRPr kumimoji="0" lang="es-PA" sz="32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Gill Sans MT" pitchFamily="34" charset="0"/>
            </a:endParaRPr>
          </a:p>
        </p:txBody>
      </p:sp>
      <p:pic>
        <p:nvPicPr>
          <p:cNvPr id="7" name="Picture 2"/>
          <p:cNvPicPr>
            <a:picLocks noChangeAspect="1" noChangeArrowheads="1"/>
          </p:cNvPicPr>
          <p:nvPr/>
        </p:nvPicPr>
        <p:blipFill>
          <a:blip r:embed="rId5" cstate="print"/>
          <a:srcRect l="525" t="10000" r="28601" b="7681"/>
          <a:stretch>
            <a:fillRect/>
          </a:stretch>
        </p:blipFill>
        <p:spPr bwMode="auto">
          <a:xfrm>
            <a:off x="1447800" y="685800"/>
            <a:ext cx="6172200" cy="448056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 y="228600"/>
            <a:ext cx="7859203" cy="461665"/>
          </a:xfrm>
          <a:prstGeom prst="rect">
            <a:avLst/>
          </a:prstGeom>
          <a:noFill/>
        </p:spPr>
        <p:txBody>
          <a:bodyPr wrap="none" rtlCol="0">
            <a:spAutoFit/>
          </a:bodyPr>
          <a:lstStyle/>
          <a:p>
            <a:r>
              <a:rPr lang="es-MX" sz="2400" dirty="0" smtClean="0">
                <a:latin typeface="Gill Sans MT" pitchFamily="34" charset="0"/>
              </a:rPr>
              <a:t>El portal de indicadores ambientales ILAC: www.geodatos.org</a:t>
            </a:r>
            <a:endParaRPr lang="es-ES" sz="2400" dirty="0">
              <a:latin typeface="Gill Sans MT" pitchFamily="34" charset="0"/>
            </a:endParaRPr>
          </a:p>
        </p:txBody>
      </p:sp>
      <p:sp>
        <p:nvSpPr>
          <p:cNvPr id="9" name="TextBox 8"/>
          <p:cNvSpPr txBox="1"/>
          <p:nvPr/>
        </p:nvSpPr>
        <p:spPr>
          <a:xfrm>
            <a:off x="3581400" y="5410200"/>
            <a:ext cx="1117614" cy="461665"/>
          </a:xfrm>
          <a:prstGeom prst="rect">
            <a:avLst/>
          </a:prstGeom>
          <a:noFill/>
        </p:spPr>
        <p:txBody>
          <a:bodyPr wrap="none" rtlCol="0">
            <a:spAutoFit/>
          </a:bodyPr>
          <a:lstStyle/>
          <a:p>
            <a:r>
              <a:rPr lang="es-MX" sz="2400" dirty="0" smtClean="0">
                <a:latin typeface="Gill Sans MT" pitchFamily="34" charset="0"/>
              </a:rPr>
              <a:t>Gracias</a:t>
            </a:r>
            <a:endParaRPr lang="es-ES" sz="2400" dirty="0">
              <a:latin typeface="Gill Sans MT" pitchFamily="34" charset="0"/>
            </a:endParaRPr>
          </a:p>
        </p:txBody>
      </p:sp>
      <p:sp>
        <p:nvSpPr>
          <p:cNvPr id="11" name="TextBox 10"/>
          <p:cNvSpPr txBox="1"/>
          <p:nvPr/>
        </p:nvSpPr>
        <p:spPr>
          <a:xfrm>
            <a:off x="1905000" y="5867400"/>
            <a:ext cx="4815806" cy="461665"/>
          </a:xfrm>
          <a:prstGeom prst="rect">
            <a:avLst/>
          </a:prstGeom>
          <a:noFill/>
        </p:spPr>
        <p:txBody>
          <a:bodyPr wrap="none" rtlCol="0">
            <a:spAutoFit/>
          </a:bodyPr>
          <a:lstStyle/>
          <a:p>
            <a:r>
              <a:rPr lang="es-MX" sz="2400" i="1" dirty="0" smtClean="0">
                <a:latin typeface="Gill Sans MT" pitchFamily="34" charset="0"/>
              </a:rPr>
              <a:t>PNUMA ORPALC: Secretariado del GTIA</a:t>
            </a:r>
            <a:endParaRPr lang="es-ES" sz="2400" i="1" dirty="0">
              <a:latin typeface="Gill Sans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142875"/>
            <a:ext cx="8229600" cy="1304925"/>
          </a:xfrm>
          <a:prstGeom prst="rect">
            <a:avLst/>
          </a:prstGeom>
          <a:noFill/>
          <a:ln w="9525">
            <a:noFill/>
            <a:miter lim="800000"/>
            <a:headEnd/>
            <a:tailEnd/>
          </a:ln>
        </p:spPr>
      </p:pic>
      <p:sp>
        <p:nvSpPr>
          <p:cNvPr id="2051" name="1 Título"/>
          <p:cNvSpPr>
            <a:spLocks noGrp="1"/>
          </p:cNvSpPr>
          <p:nvPr>
            <p:ph type="title"/>
          </p:nvPr>
        </p:nvSpPr>
        <p:spPr>
          <a:xfrm>
            <a:off x="457200" y="304800"/>
            <a:ext cx="8229600" cy="1143000"/>
          </a:xfrm>
        </p:spPr>
        <p:txBody>
          <a:bodyPr/>
          <a:lstStyle/>
          <a:p>
            <a:r>
              <a:rPr lang="es-ES_tradnl" sz="6000" dirty="0" smtClean="0">
                <a:solidFill>
                  <a:schemeClr val="bg1"/>
                </a:solidFill>
                <a:effectLst>
                  <a:outerShdw blurRad="38100" dist="38100" dir="2700000" algn="tl">
                    <a:srgbClr val="000000">
                      <a:alpha val="43137"/>
                    </a:srgbClr>
                  </a:outerShdw>
                </a:effectLst>
              </a:rPr>
              <a:t>Antecedentes</a:t>
            </a:r>
          </a:p>
        </p:txBody>
      </p:sp>
      <p:cxnSp>
        <p:nvCxnSpPr>
          <p:cNvPr id="5" name="4 Conector recto"/>
          <p:cNvCxnSpPr/>
          <p:nvPr/>
        </p:nvCxnSpPr>
        <p:spPr>
          <a:xfrm>
            <a:off x="533400" y="6477000"/>
            <a:ext cx="792956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5 Imagen" descr="UNEP.tif"/>
          <p:cNvPicPr>
            <a:picLocks noChangeAspect="1"/>
          </p:cNvPicPr>
          <p:nvPr/>
        </p:nvPicPr>
        <p:blipFill>
          <a:blip r:embed="rId4" cstate="print"/>
          <a:srcRect/>
          <a:stretch>
            <a:fillRect/>
          </a:stretch>
        </p:blipFill>
        <p:spPr bwMode="auto">
          <a:xfrm>
            <a:off x="7620000" y="6178550"/>
            <a:ext cx="571500" cy="603250"/>
          </a:xfrm>
          <a:prstGeom prst="rect">
            <a:avLst/>
          </a:prstGeom>
          <a:noFill/>
          <a:ln w="9525">
            <a:noFill/>
            <a:miter lim="800000"/>
            <a:headEnd/>
            <a:tailEnd/>
          </a:ln>
        </p:spPr>
      </p:pic>
      <p:sp>
        <p:nvSpPr>
          <p:cNvPr id="8" name="2 Marcador de contenido"/>
          <p:cNvSpPr>
            <a:spLocks noGrp="1"/>
          </p:cNvSpPr>
          <p:nvPr>
            <p:ph idx="1"/>
          </p:nvPr>
        </p:nvSpPr>
        <p:spPr>
          <a:xfrm>
            <a:off x="389112" y="1783904"/>
            <a:ext cx="7992888" cy="4464496"/>
          </a:xfrm>
        </p:spPr>
        <p:txBody>
          <a:bodyPr>
            <a:normAutofit/>
          </a:bodyPr>
          <a:lstStyle/>
          <a:p>
            <a:pPr marL="457200" indent="-457200">
              <a:spcAft>
                <a:spcPts val="600"/>
              </a:spcAft>
              <a:buNone/>
            </a:pPr>
            <a:r>
              <a:rPr lang="es-MX" sz="2400" dirty="0">
                <a:solidFill>
                  <a:schemeClr val="tx1">
                    <a:lumMod val="75000"/>
                    <a:lumOff val="25000"/>
                  </a:schemeClr>
                </a:solidFill>
                <a:latin typeface="Gill Sans MT" pitchFamily="34" charset="0"/>
              </a:rPr>
              <a:t>La iniciativa cubre </a:t>
            </a:r>
            <a:r>
              <a:rPr lang="es-MX" sz="2400" dirty="0" smtClean="0">
                <a:solidFill>
                  <a:schemeClr val="tx1">
                    <a:lumMod val="75000"/>
                    <a:lumOff val="25000"/>
                  </a:schemeClr>
                </a:solidFill>
                <a:latin typeface="Gill Sans MT" pitchFamily="34" charset="0"/>
              </a:rPr>
              <a:t>6 </a:t>
            </a:r>
            <a:r>
              <a:rPr lang="es-MX" sz="2400" dirty="0">
                <a:solidFill>
                  <a:schemeClr val="tx1">
                    <a:lumMod val="75000"/>
                    <a:lumOff val="25000"/>
                  </a:schemeClr>
                </a:solidFill>
                <a:latin typeface="Gill Sans MT" pitchFamily="34" charset="0"/>
              </a:rPr>
              <a:t>áreas </a:t>
            </a:r>
            <a:r>
              <a:rPr lang="es-MX" sz="2400" dirty="0" smtClean="0">
                <a:solidFill>
                  <a:schemeClr val="tx1">
                    <a:lumMod val="75000"/>
                    <a:lumOff val="25000"/>
                  </a:schemeClr>
                </a:solidFill>
                <a:latin typeface="Gill Sans MT" pitchFamily="34" charset="0"/>
              </a:rPr>
              <a:t>temáticas: </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Diversidad Biológica</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Recursos Hídricos</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Vulnerabilidad</a:t>
            </a:r>
            <a:r>
              <a:rPr lang="es-MX" sz="2400" dirty="0">
                <a:solidFill>
                  <a:schemeClr val="tx1">
                    <a:lumMod val="75000"/>
                    <a:lumOff val="25000"/>
                  </a:schemeClr>
                </a:solidFill>
                <a:latin typeface="Gill Sans MT" pitchFamily="34" charset="0"/>
              </a:rPr>
              <a:t>, Asentamientos Humanos y Ciudades </a:t>
            </a:r>
            <a:r>
              <a:rPr lang="es-MX" sz="2400" dirty="0" smtClean="0">
                <a:solidFill>
                  <a:schemeClr val="tx1">
                    <a:lumMod val="75000"/>
                    <a:lumOff val="25000"/>
                  </a:schemeClr>
                </a:solidFill>
                <a:latin typeface="Gill Sans MT" pitchFamily="34" charset="0"/>
              </a:rPr>
              <a:t>Sostenibles</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Temas </a:t>
            </a:r>
            <a:r>
              <a:rPr lang="es-MX" sz="2400" dirty="0">
                <a:solidFill>
                  <a:schemeClr val="tx1">
                    <a:lumMod val="75000"/>
                    <a:lumOff val="25000"/>
                  </a:schemeClr>
                </a:solidFill>
                <a:latin typeface="Gill Sans MT" pitchFamily="34" charset="0"/>
              </a:rPr>
              <a:t>Sociales (incluyendo salud, inequidad y pobreza</a:t>
            </a:r>
            <a:r>
              <a:rPr lang="es-MX" sz="2400" dirty="0" smtClean="0">
                <a:solidFill>
                  <a:schemeClr val="tx1">
                    <a:lumMod val="75000"/>
                    <a:lumOff val="25000"/>
                  </a:schemeClr>
                </a:solidFill>
                <a:latin typeface="Gill Sans MT" pitchFamily="34" charset="0"/>
              </a:rPr>
              <a:t>)</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Aspectos </a:t>
            </a:r>
            <a:r>
              <a:rPr lang="es-MX" sz="2400" dirty="0">
                <a:solidFill>
                  <a:schemeClr val="tx1">
                    <a:lumMod val="75000"/>
                    <a:lumOff val="25000"/>
                  </a:schemeClr>
                </a:solidFill>
                <a:latin typeface="Gill Sans MT" pitchFamily="34" charset="0"/>
              </a:rPr>
              <a:t>Económicos (incluyendo comercio, patrones de producción y consumo</a:t>
            </a:r>
            <a:r>
              <a:rPr lang="es-MX" sz="2400" dirty="0" smtClean="0">
                <a:solidFill>
                  <a:schemeClr val="tx1">
                    <a:lumMod val="75000"/>
                    <a:lumOff val="25000"/>
                  </a:schemeClr>
                </a:solidFill>
                <a:latin typeface="Gill Sans MT" pitchFamily="34" charset="0"/>
              </a:rPr>
              <a:t>) </a:t>
            </a:r>
          </a:p>
          <a:p>
            <a:pPr marL="457200" indent="-457200">
              <a:spcAft>
                <a:spcPts val="600"/>
              </a:spcAft>
              <a:buFont typeface="+mj-lt"/>
              <a:buAutoNum type="arabicPeriod"/>
            </a:pPr>
            <a:r>
              <a:rPr lang="es-MX" sz="2400" dirty="0" smtClean="0">
                <a:solidFill>
                  <a:schemeClr val="tx1">
                    <a:lumMod val="75000"/>
                    <a:lumOff val="25000"/>
                  </a:schemeClr>
                </a:solidFill>
                <a:latin typeface="Gill Sans MT" pitchFamily="34" charset="0"/>
              </a:rPr>
              <a:t>Aspectos Institucionales</a:t>
            </a:r>
            <a:endParaRPr lang="es-PA" sz="2400" dirty="0">
              <a:solidFill>
                <a:schemeClr val="tx1">
                  <a:lumMod val="75000"/>
                  <a:lumOff val="25000"/>
                </a:schemeClr>
              </a:solidFill>
              <a:latin typeface="Gill Sans MT" pitchFamily="34" charset="0"/>
            </a:endParaRPr>
          </a:p>
          <a:p>
            <a:pPr>
              <a:buNone/>
            </a:pPr>
            <a:endParaRPr lang="es-PA" sz="2400" dirty="0">
              <a:latin typeface="Gill Sans M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1"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pic>
        <p:nvPicPr>
          <p:cNvPr id="11" name="Picture 3"/>
          <p:cNvPicPr>
            <a:picLocks noChangeAspect="1" noChangeArrowheads="1"/>
          </p:cNvPicPr>
          <p:nvPr/>
        </p:nvPicPr>
        <p:blipFill>
          <a:blip r:embed="rId4" cstate="print"/>
          <a:srcRect l="14765" t="13289" r="37851" b="9931"/>
          <a:stretch>
            <a:fillRect/>
          </a:stretch>
        </p:blipFill>
        <p:spPr bwMode="auto">
          <a:xfrm>
            <a:off x="7919864" y="3426334"/>
            <a:ext cx="1224136" cy="1586842"/>
          </a:xfrm>
          <a:prstGeom prst="rect">
            <a:avLst/>
          </a:prstGeom>
          <a:noFill/>
          <a:ln w="9525">
            <a:noFill/>
            <a:miter lim="800000"/>
            <a:headEnd/>
            <a:tailEnd/>
          </a:ln>
        </p:spPr>
      </p:pic>
      <p:sp>
        <p:nvSpPr>
          <p:cNvPr id="12" name="2 Marcador de contenido"/>
          <p:cNvSpPr>
            <a:spLocks noGrp="1"/>
          </p:cNvSpPr>
          <p:nvPr>
            <p:ph idx="1"/>
          </p:nvPr>
        </p:nvSpPr>
        <p:spPr>
          <a:xfrm>
            <a:off x="0" y="1425352"/>
            <a:ext cx="5580112" cy="5661248"/>
          </a:xfrm>
        </p:spPr>
        <p:txBody>
          <a:bodyPr>
            <a:normAutofit/>
          </a:bodyPr>
          <a:lstStyle/>
          <a:p>
            <a:pPr algn="just">
              <a:lnSpc>
                <a:spcPct val="120000"/>
              </a:lnSpc>
              <a:spcAft>
                <a:spcPts val="300"/>
              </a:spcAft>
            </a:pPr>
            <a:r>
              <a:rPr lang="es-MX" sz="2000" b="1" i="1" dirty="0" smtClean="0">
                <a:solidFill>
                  <a:schemeClr val="tx1">
                    <a:lumMod val="75000"/>
                    <a:lumOff val="25000"/>
                  </a:schemeClr>
                </a:solidFill>
                <a:latin typeface="Gill Sans MT" pitchFamily="34" charset="0"/>
              </a:rPr>
              <a:t>Continuar con el desarrollo de indicadores</a:t>
            </a:r>
          </a:p>
          <a:p>
            <a:pPr algn="just">
              <a:lnSpc>
                <a:spcPct val="120000"/>
              </a:lnSpc>
              <a:spcBef>
                <a:spcPts val="300"/>
              </a:spcBef>
              <a:spcAft>
                <a:spcPts val="300"/>
              </a:spcAft>
              <a:buNone/>
            </a:pPr>
            <a:r>
              <a:rPr lang="es-MX" sz="2000" dirty="0" smtClean="0">
                <a:solidFill>
                  <a:schemeClr val="tx1">
                    <a:lumMod val="75000"/>
                    <a:lumOff val="25000"/>
                  </a:schemeClr>
                </a:solidFill>
                <a:latin typeface="Gill Sans MT" pitchFamily="34" charset="0"/>
              </a:rPr>
              <a:t>	</a:t>
            </a:r>
            <a:r>
              <a:rPr lang="es-MX" sz="1700" dirty="0" smtClean="0">
                <a:solidFill>
                  <a:schemeClr val="tx1">
                    <a:lumMod val="75000"/>
                    <a:lumOff val="25000"/>
                  </a:schemeClr>
                </a:solidFill>
                <a:latin typeface="Gill Sans MT" pitchFamily="34" charset="0"/>
              </a:rPr>
              <a:t>El </a:t>
            </a:r>
            <a:r>
              <a:rPr lang="es-MX" sz="1700" dirty="0">
                <a:solidFill>
                  <a:schemeClr val="tx1">
                    <a:lumMod val="75000"/>
                    <a:lumOff val="25000"/>
                  </a:schemeClr>
                </a:solidFill>
                <a:latin typeface="Gill Sans MT" pitchFamily="34" charset="0"/>
              </a:rPr>
              <a:t>GTIA ha logrado consensuar 33 indicadores de la Iniciativa, de un total de 49 indicadores </a:t>
            </a:r>
            <a:r>
              <a:rPr lang="es-MX" sz="1700" dirty="0" smtClean="0">
                <a:solidFill>
                  <a:schemeClr val="tx1">
                    <a:lumMod val="75000"/>
                    <a:lumOff val="25000"/>
                  </a:schemeClr>
                </a:solidFill>
                <a:latin typeface="Gill Sans MT" pitchFamily="34" charset="0"/>
              </a:rPr>
              <a:t>existentes</a:t>
            </a:r>
          </a:p>
          <a:p>
            <a:pPr algn="just">
              <a:lnSpc>
                <a:spcPct val="120000"/>
              </a:lnSpc>
              <a:spcAft>
                <a:spcPts val="300"/>
              </a:spcAft>
            </a:pPr>
            <a:r>
              <a:rPr lang="es-MX" sz="2000" b="1" i="1" dirty="0" smtClean="0">
                <a:solidFill>
                  <a:schemeClr val="tx1">
                    <a:lumMod val="75000"/>
                    <a:lumOff val="25000"/>
                  </a:schemeClr>
                </a:solidFill>
                <a:latin typeface="Gill Sans MT" pitchFamily="34" charset="0"/>
              </a:rPr>
              <a:t>Propiciar la elaboración de Informes Nacionales ILAC</a:t>
            </a:r>
            <a:endParaRPr lang="es-PA" sz="2000" b="1" i="1" dirty="0" smtClean="0">
              <a:solidFill>
                <a:schemeClr val="tx1">
                  <a:lumMod val="75000"/>
                  <a:lumOff val="25000"/>
                </a:schemeClr>
              </a:solidFill>
              <a:latin typeface="Gill Sans MT" pitchFamily="34" charset="0"/>
            </a:endParaRPr>
          </a:p>
          <a:p>
            <a:pPr algn="just">
              <a:lnSpc>
                <a:spcPct val="120000"/>
              </a:lnSpc>
              <a:spcBef>
                <a:spcPts val="300"/>
              </a:spcBef>
              <a:spcAft>
                <a:spcPts val="300"/>
              </a:spcAft>
              <a:buNone/>
            </a:pPr>
            <a:r>
              <a:rPr lang="es-MX" sz="2400" dirty="0" smtClean="0">
                <a:solidFill>
                  <a:schemeClr val="tx1">
                    <a:lumMod val="75000"/>
                    <a:lumOff val="25000"/>
                  </a:schemeClr>
                </a:solidFill>
                <a:latin typeface="Gill Sans MT" pitchFamily="34" charset="0"/>
              </a:rPr>
              <a:t>	</a:t>
            </a:r>
            <a:r>
              <a:rPr lang="es-MX" sz="1700" dirty="0" smtClean="0">
                <a:solidFill>
                  <a:schemeClr val="tx1">
                    <a:lumMod val="75000"/>
                    <a:lumOff val="25000"/>
                  </a:schemeClr>
                </a:solidFill>
                <a:latin typeface="Gill Sans MT" pitchFamily="34" charset="0"/>
              </a:rPr>
              <a:t>Hasta </a:t>
            </a:r>
            <a:r>
              <a:rPr lang="es-MX" sz="1700" dirty="0">
                <a:solidFill>
                  <a:schemeClr val="tx1">
                    <a:lumMod val="75000"/>
                    <a:lumOff val="25000"/>
                  </a:schemeClr>
                </a:solidFill>
                <a:latin typeface="Gill Sans MT" pitchFamily="34" charset="0"/>
              </a:rPr>
              <a:t>la fecha, </a:t>
            </a:r>
            <a:r>
              <a:rPr lang="es-MX" sz="1700" dirty="0" smtClean="0">
                <a:solidFill>
                  <a:schemeClr val="tx1">
                    <a:lumMod val="75000"/>
                    <a:lumOff val="25000"/>
                  </a:schemeClr>
                </a:solidFill>
                <a:latin typeface="Gill Sans MT" pitchFamily="34" charset="0"/>
              </a:rPr>
              <a:t>diez </a:t>
            </a:r>
            <a:r>
              <a:rPr lang="es-MX" sz="1700" dirty="0">
                <a:solidFill>
                  <a:schemeClr val="tx1">
                    <a:lumMod val="75000"/>
                    <a:lumOff val="25000"/>
                  </a:schemeClr>
                </a:solidFill>
                <a:latin typeface="Gill Sans MT" pitchFamily="34" charset="0"/>
              </a:rPr>
              <a:t>países han publicado Informes Nacionales ILAC</a:t>
            </a:r>
            <a:r>
              <a:rPr lang="es-MX" sz="1700" dirty="0" smtClean="0">
                <a:solidFill>
                  <a:schemeClr val="tx1">
                    <a:lumMod val="75000"/>
                    <a:lumOff val="25000"/>
                  </a:schemeClr>
                </a:solidFill>
                <a:latin typeface="Gill Sans MT" pitchFamily="34" charset="0"/>
              </a:rPr>
              <a:t>, tres de ellos en el pasado bienio: Panamá </a:t>
            </a:r>
            <a:r>
              <a:rPr lang="es-MX" sz="1700" dirty="0">
                <a:solidFill>
                  <a:schemeClr val="tx1">
                    <a:lumMod val="75000"/>
                    <a:lumOff val="25000"/>
                  </a:schemeClr>
                </a:solidFill>
                <a:latin typeface="Gill Sans MT" pitchFamily="34" charset="0"/>
              </a:rPr>
              <a:t>(2010</a:t>
            </a:r>
            <a:r>
              <a:rPr lang="es-MX" sz="1700" dirty="0" smtClean="0">
                <a:solidFill>
                  <a:schemeClr val="tx1">
                    <a:lumMod val="75000"/>
                    <a:lumOff val="25000"/>
                  </a:schemeClr>
                </a:solidFill>
                <a:latin typeface="Gill Sans MT" pitchFamily="34" charset="0"/>
              </a:rPr>
              <a:t>), </a:t>
            </a:r>
            <a:r>
              <a:rPr lang="es-MX" sz="1700" dirty="0">
                <a:solidFill>
                  <a:schemeClr val="tx1">
                    <a:lumMod val="75000"/>
                    <a:lumOff val="25000"/>
                  </a:schemeClr>
                </a:solidFill>
                <a:latin typeface="Gill Sans MT" pitchFamily="34" charset="0"/>
              </a:rPr>
              <a:t>Nicaragua (2011</a:t>
            </a:r>
            <a:r>
              <a:rPr lang="es-MX" sz="1700" dirty="0" smtClean="0">
                <a:solidFill>
                  <a:schemeClr val="tx1">
                    <a:lumMod val="75000"/>
                    <a:lumOff val="25000"/>
                  </a:schemeClr>
                </a:solidFill>
                <a:latin typeface="Gill Sans MT" pitchFamily="34" charset="0"/>
              </a:rPr>
              <a:t>) y Uruguay (2011).</a:t>
            </a:r>
          </a:p>
          <a:p>
            <a:pPr algn="just">
              <a:lnSpc>
                <a:spcPct val="120000"/>
              </a:lnSpc>
              <a:spcAft>
                <a:spcPts val="300"/>
              </a:spcAft>
            </a:pPr>
            <a:r>
              <a:rPr lang="es-MX" sz="2000" b="1" i="1" dirty="0" smtClean="0">
                <a:solidFill>
                  <a:schemeClr val="tx1">
                    <a:lumMod val="75000"/>
                    <a:lumOff val="25000"/>
                  </a:schemeClr>
                </a:solidFill>
                <a:latin typeface="Gill Sans MT" pitchFamily="34" charset="0"/>
              </a:rPr>
              <a:t>Impulsar el uso de los indicadores ILAC a nivel regional</a:t>
            </a:r>
            <a:endParaRPr lang="es-PA" sz="2000" b="1" i="1" dirty="0" smtClean="0">
              <a:solidFill>
                <a:schemeClr val="tx1">
                  <a:lumMod val="75000"/>
                  <a:lumOff val="25000"/>
                </a:schemeClr>
              </a:solidFill>
              <a:latin typeface="Gill Sans MT" pitchFamily="34" charset="0"/>
            </a:endParaRPr>
          </a:p>
          <a:p>
            <a:pPr algn="just">
              <a:lnSpc>
                <a:spcPct val="120000"/>
              </a:lnSpc>
              <a:spcBef>
                <a:spcPts val="300"/>
              </a:spcBef>
              <a:spcAft>
                <a:spcPts val="300"/>
              </a:spcAft>
              <a:buNone/>
            </a:pPr>
            <a:r>
              <a:rPr lang="es-MX" sz="2400" dirty="0" smtClean="0">
                <a:solidFill>
                  <a:schemeClr val="tx1">
                    <a:lumMod val="75000"/>
                    <a:lumOff val="25000"/>
                  </a:schemeClr>
                </a:solidFill>
                <a:latin typeface="Gill Sans MT" pitchFamily="34" charset="0"/>
              </a:rPr>
              <a:t>	</a:t>
            </a:r>
            <a:r>
              <a:rPr lang="es-MX" sz="1700" dirty="0" smtClean="0">
                <a:solidFill>
                  <a:srgbClr val="FF0000"/>
                </a:solidFill>
                <a:latin typeface="Gill Sans MT" pitchFamily="34" charset="0"/>
              </a:rPr>
              <a:t>“</a:t>
            </a:r>
            <a:r>
              <a:rPr lang="es-MX" sz="1700" dirty="0">
                <a:solidFill>
                  <a:srgbClr val="FF0000"/>
                </a:solidFill>
                <a:latin typeface="Gill Sans MT" pitchFamily="34" charset="0"/>
              </a:rPr>
              <a:t>Revisión Regional de Indicadores 2011</a:t>
            </a:r>
            <a:r>
              <a:rPr lang="es-MX" sz="1700" dirty="0" smtClean="0">
                <a:solidFill>
                  <a:srgbClr val="FF0000"/>
                </a:solidFill>
                <a:latin typeface="Gill Sans MT" pitchFamily="34" charset="0"/>
              </a:rPr>
              <a:t>”, </a:t>
            </a:r>
            <a:r>
              <a:rPr lang="es-MX" sz="1700" dirty="0">
                <a:solidFill>
                  <a:schemeClr val="tx1">
                    <a:lumMod val="75000"/>
                    <a:lumOff val="25000"/>
                  </a:schemeClr>
                </a:solidFill>
                <a:latin typeface="Gill Sans MT" pitchFamily="34" charset="0"/>
              </a:rPr>
              <a:t>documento que presenta datos a nivel regional para todos los indicadores ambientales consensuados por el </a:t>
            </a:r>
            <a:r>
              <a:rPr lang="es-MX" sz="1700" dirty="0" smtClean="0">
                <a:solidFill>
                  <a:schemeClr val="tx1">
                    <a:lumMod val="75000"/>
                    <a:lumOff val="25000"/>
                  </a:schemeClr>
                </a:solidFill>
                <a:latin typeface="Gill Sans MT" pitchFamily="34" charset="0"/>
              </a:rPr>
              <a:t>GTIA</a:t>
            </a:r>
            <a:endParaRPr lang="es-PA" sz="1700" dirty="0" smtClean="0">
              <a:solidFill>
                <a:schemeClr val="tx1">
                  <a:lumMod val="75000"/>
                  <a:lumOff val="25000"/>
                </a:schemeClr>
              </a:solidFill>
              <a:latin typeface="Gill Sans MT" pitchFamily="34" charset="0"/>
            </a:endParaRPr>
          </a:p>
          <a:p>
            <a:endParaRPr lang="es-MX" sz="2400" dirty="0" smtClean="0">
              <a:latin typeface="Gill Sans MT" pitchFamily="34" charset="0"/>
            </a:endParaRPr>
          </a:p>
          <a:p>
            <a:endParaRPr lang="es-PA" sz="2400" dirty="0">
              <a:latin typeface="Gill Sans MT" pitchFamily="34" charset="0"/>
            </a:endParaRPr>
          </a:p>
        </p:txBody>
      </p:sp>
      <p:pic>
        <p:nvPicPr>
          <p:cNvPr id="13" name="Picture 2"/>
          <p:cNvPicPr>
            <a:picLocks noChangeAspect="1" noChangeArrowheads="1"/>
          </p:cNvPicPr>
          <p:nvPr/>
        </p:nvPicPr>
        <p:blipFill>
          <a:blip r:embed="rId5" cstate="print"/>
          <a:srcRect b="9886"/>
          <a:stretch>
            <a:fillRect/>
          </a:stretch>
        </p:blipFill>
        <p:spPr bwMode="auto">
          <a:xfrm>
            <a:off x="5953542" y="4581128"/>
            <a:ext cx="3119182" cy="2232248"/>
          </a:xfrm>
          <a:prstGeom prst="rect">
            <a:avLst/>
          </a:prstGeom>
          <a:noFill/>
          <a:ln w="9525">
            <a:noFill/>
            <a:miter lim="800000"/>
            <a:headEnd/>
            <a:tailEnd/>
          </a:ln>
        </p:spPr>
      </p:pic>
      <p:pic>
        <p:nvPicPr>
          <p:cNvPr id="14" name="Picture 8"/>
          <p:cNvPicPr>
            <a:picLocks noChangeAspect="1" noChangeArrowheads="1"/>
          </p:cNvPicPr>
          <p:nvPr/>
        </p:nvPicPr>
        <p:blipFill>
          <a:blip r:embed="rId6" cstate="print"/>
          <a:srcRect/>
          <a:stretch>
            <a:fillRect/>
          </a:stretch>
        </p:blipFill>
        <p:spPr bwMode="auto">
          <a:xfrm>
            <a:off x="5724128" y="1268760"/>
            <a:ext cx="1227600" cy="1578485"/>
          </a:xfrm>
          <a:prstGeom prst="rect">
            <a:avLst/>
          </a:prstGeom>
          <a:noFill/>
          <a:ln w="9525">
            <a:noFill/>
            <a:miter lim="800000"/>
            <a:headEnd/>
            <a:tailEnd/>
          </a:ln>
          <a:effectLst/>
        </p:spPr>
      </p:pic>
      <p:pic>
        <p:nvPicPr>
          <p:cNvPr id="15" name="Picture 7"/>
          <p:cNvPicPr>
            <a:picLocks noChangeAspect="1" noChangeArrowheads="1"/>
          </p:cNvPicPr>
          <p:nvPr/>
        </p:nvPicPr>
        <p:blipFill>
          <a:blip r:embed="rId7" cstate="print"/>
          <a:srcRect l="29231" t="20613" r="28846" b="10877"/>
          <a:stretch>
            <a:fillRect/>
          </a:stretch>
        </p:blipFill>
        <p:spPr bwMode="auto">
          <a:xfrm>
            <a:off x="5940152" y="1916832"/>
            <a:ext cx="1224136" cy="1600362"/>
          </a:xfrm>
          <a:prstGeom prst="rect">
            <a:avLst/>
          </a:prstGeom>
          <a:noFill/>
          <a:ln w="9525">
            <a:noFill/>
            <a:miter lim="800000"/>
            <a:headEnd/>
            <a:tailEnd/>
          </a:ln>
        </p:spPr>
      </p:pic>
      <p:pic>
        <p:nvPicPr>
          <p:cNvPr id="16" name="Picture 2"/>
          <p:cNvPicPr>
            <a:picLocks noChangeAspect="1" noChangeArrowheads="1"/>
          </p:cNvPicPr>
          <p:nvPr/>
        </p:nvPicPr>
        <p:blipFill>
          <a:blip r:embed="rId8" cstate="print"/>
          <a:srcRect l="13584" t="11812" r="36804" b="7716"/>
          <a:stretch>
            <a:fillRect/>
          </a:stretch>
        </p:blipFill>
        <p:spPr bwMode="auto">
          <a:xfrm>
            <a:off x="5868144" y="2924944"/>
            <a:ext cx="1224136" cy="1588462"/>
          </a:xfrm>
          <a:prstGeom prst="rect">
            <a:avLst/>
          </a:prstGeom>
          <a:noFill/>
          <a:ln w="9525">
            <a:noFill/>
            <a:miter lim="800000"/>
            <a:headEnd/>
            <a:tailEnd/>
          </a:ln>
        </p:spPr>
      </p:pic>
      <p:pic>
        <p:nvPicPr>
          <p:cNvPr id="17" name="Picture 5"/>
          <p:cNvPicPr>
            <a:picLocks noChangeAspect="1" noChangeArrowheads="1"/>
          </p:cNvPicPr>
          <p:nvPr/>
        </p:nvPicPr>
        <p:blipFill>
          <a:blip r:embed="rId9" cstate="print"/>
          <a:srcRect l="29822" t="21129" r="29425" b="11688"/>
          <a:stretch>
            <a:fillRect/>
          </a:stretch>
        </p:blipFill>
        <p:spPr bwMode="auto">
          <a:xfrm>
            <a:off x="7942811" y="1268760"/>
            <a:ext cx="1201189" cy="1584176"/>
          </a:xfrm>
          <a:prstGeom prst="rect">
            <a:avLst/>
          </a:prstGeom>
          <a:noFill/>
          <a:ln w="9525">
            <a:noFill/>
            <a:miter lim="800000"/>
            <a:headEnd/>
            <a:tailEnd/>
          </a:ln>
        </p:spPr>
      </p:pic>
      <p:pic>
        <p:nvPicPr>
          <p:cNvPr id="18" name="Picture 6"/>
          <p:cNvPicPr>
            <a:picLocks noChangeAspect="1" noChangeArrowheads="1"/>
          </p:cNvPicPr>
          <p:nvPr/>
        </p:nvPicPr>
        <p:blipFill>
          <a:blip r:embed="rId10" cstate="print"/>
          <a:srcRect l="29328" t="20469" r="28863" b="10796"/>
          <a:stretch>
            <a:fillRect/>
          </a:stretch>
        </p:blipFill>
        <p:spPr bwMode="auto">
          <a:xfrm>
            <a:off x="7020272" y="980728"/>
            <a:ext cx="1204458" cy="1584176"/>
          </a:xfrm>
          <a:prstGeom prst="rect">
            <a:avLst/>
          </a:prstGeom>
          <a:noFill/>
          <a:ln w="9525">
            <a:noFill/>
            <a:miter lim="800000"/>
            <a:headEnd/>
            <a:tailEnd/>
          </a:ln>
        </p:spPr>
      </p:pic>
      <p:pic>
        <p:nvPicPr>
          <p:cNvPr id="19" name="Picture 9"/>
          <p:cNvPicPr>
            <a:picLocks noChangeAspect="1" noChangeArrowheads="1"/>
          </p:cNvPicPr>
          <p:nvPr/>
        </p:nvPicPr>
        <p:blipFill>
          <a:blip r:embed="rId11" cstate="print"/>
          <a:srcRect/>
          <a:stretch>
            <a:fillRect/>
          </a:stretch>
        </p:blipFill>
        <p:spPr bwMode="auto">
          <a:xfrm>
            <a:off x="6660232" y="2276872"/>
            <a:ext cx="1264230" cy="1586034"/>
          </a:xfrm>
          <a:prstGeom prst="rect">
            <a:avLst/>
          </a:prstGeom>
          <a:noFill/>
          <a:ln w="9525">
            <a:noFill/>
            <a:miter lim="800000"/>
            <a:headEnd/>
            <a:tailEnd/>
          </a:ln>
          <a:effectLst/>
        </p:spPr>
      </p:pic>
      <p:pic>
        <p:nvPicPr>
          <p:cNvPr id="20" name="Picture 4"/>
          <p:cNvPicPr>
            <a:picLocks noChangeAspect="1" noChangeArrowheads="1"/>
          </p:cNvPicPr>
          <p:nvPr/>
        </p:nvPicPr>
        <p:blipFill>
          <a:blip r:embed="rId12" cstate="print"/>
          <a:srcRect l="21211" t="22315" r="65932" b="33389"/>
          <a:stretch>
            <a:fillRect/>
          </a:stretch>
        </p:blipFill>
        <p:spPr bwMode="auto">
          <a:xfrm>
            <a:off x="7884368" y="2060848"/>
            <a:ext cx="1259632" cy="1584176"/>
          </a:xfrm>
          <a:prstGeom prst="rect">
            <a:avLst/>
          </a:prstGeom>
          <a:noFill/>
          <a:ln w="9525">
            <a:noFill/>
            <a:miter lim="800000"/>
            <a:headEnd/>
            <a:tailEnd/>
          </a:ln>
        </p:spPr>
      </p:pic>
      <p:grpSp>
        <p:nvGrpSpPr>
          <p:cNvPr id="22" name="21 Grupo"/>
          <p:cNvGrpSpPr/>
          <p:nvPr/>
        </p:nvGrpSpPr>
        <p:grpSpPr>
          <a:xfrm>
            <a:off x="457200" y="142875"/>
            <a:ext cx="8229600" cy="1152525"/>
            <a:chOff x="457200" y="142875"/>
            <a:chExt cx="8229600" cy="1152525"/>
          </a:xfrm>
        </p:grpSpPr>
        <p:pic>
          <p:nvPicPr>
            <p:cNvPr id="8" name="Picture 2"/>
            <p:cNvPicPr>
              <a:picLocks noChangeAspect="1" noChangeArrowheads="1"/>
            </p:cNvPicPr>
            <p:nvPr/>
          </p:nvPicPr>
          <p:blipFill>
            <a:blip r:embed="rId13" cstate="print"/>
            <a:srcRect/>
            <a:stretch>
              <a:fillRect/>
            </a:stretch>
          </p:blipFill>
          <p:spPr bwMode="auto">
            <a:xfrm>
              <a:off x="457200" y="142875"/>
              <a:ext cx="8229600" cy="1076325"/>
            </a:xfrm>
            <a:prstGeom prst="rect">
              <a:avLst/>
            </a:prstGeom>
            <a:noFill/>
            <a:ln w="9525">
              <a:noFill/>
              <a:miter lim="800000"/>
              <a:headEnd/>
              <a:tailEnd/>
            </a:ln>
          </p:spPr>
        </p:pic>
        <p:sp>
          <p:nvSpPr>
            <p:cNvPr id="9" name="1 Título"/>
            <p:cNvSpPr txBox="1">
              <a:spLocks/>
            </p:cNvSpPr>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400" dirty="0" smtClean="0">
                  <a:solidFill>
                    <a:schemeClr val="bg1"/>
                  </a:solidFill>
                  <a:effectLst>
                    <a:outerShdw blurRad="38100" dist="38100" dir="2700000" algn="tl">
                      <a:srgbClr val="000000">
                        <a:alpha val="43137"/>
                      </a:srgbClr>
                    </a:outerShdw>
                  </a:effectLst>
                </a:rPr>
                <a:t>Logros del GTIA (2010 – 2011)</a:t>
              </a:r>
              <a:endParaRPr lang="en-US" sz="4400" dirty="0" smtClean="0">
                <a:solidFill>
                  <a:schemeClr val="bg1"/>
                </a:solidFill>
                <a:effectLst>
                  <a:outerShdw blurRad="38100" dist="38100" dir="2700000" algn="tl">
                    <a:srgbClr val="000000">
                      <a:alpha val="43137"/>
                    </a:srgbClr>
                  </a:outerShdw>
                </a:effectLst>
                <a:latin typeface="+mj-lt"/>
                <a:ea typeface="+mj-ea"/>
                <a:cs typeface="+mj-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Título"/>
          <p:cNvSpPr>
            <a:spLocks noGrp="1"/>
          </p:cNvSpPr>
          <p:nvPr>
            <p:ph type="title"/>
          </p:nvPr>
        </p:nvSpPr>
        <p:spPr>
          <a:xfrm>
            <a:off x="457200" y="274638"/>
            <a:ext cx="8229600" cy="1401762"/>
          </a:xfrm>
        </p:spPr>
        <p:txBody>
          <a:bodyPr/>
          <a:lstStyle/>
          <a:p>
            <a:r>
              <a:rPr lang="es-AR" sz="4000" dirty="0" smtClean="0">
                <a:solidFill>
                  <a:schemeClr val="bg1"/>
                </a:solidFill>
              </a:rPr>
              <a:t>Objetivos de la Red Intergubernamental</a:t>
            </a:r>
            <a:endParaRPr lang="es-ES" sz="4000" dirty="0" smtClean="0">
              <a:solidFill>
                <a:schemeClr val="bg1"/>
              </a:solidFill>
            </a:endParaRPr>
          </a:p>
        </p:txBody>
      </p:sp>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sp>
        <p:nvSpPr>
          <p:cNvPr id="9"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latin typeface="+mj-lt"/>
                <a:ea typeface="+mj-ea"/>
                <a:cs typeface="+mj-cs"/>
              </a:rPr>
              <a:t>Acuerdo Marco</a:t>
            </a:r>
          </a:p>
        </p:txBody>
      </p:sp>
      <p:grpSp>
        <p:nvGrpSpPr>
          <p:cNvPr id="12" name="11 Grupo"/>
          <p:cNvGrpSpPr/>
          <p:nvPr/>
        </p:nvGrpSpPr>
        <p:grpSpPr>
          <a:xfrm>
            <a:off x="457200" y="142875"/>
            <a:ext cx="8229600" cy="1152525"/>
            <a:chOff x="457200" y="142875"/>
            <a:chExt cx="8229600" cy="11525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076325"/>
            </a:xfrm>
            <a:prstGeom prst="rect">
              <a:avLst/>
            </a:prstGeom>
            <a:noFill/>
            <a:ln w="9525">
              <a:noFill/>
              <a:miter lim="800000"/>
              <a:headEnd/>
              <a:tailEnd/>
            </a:ln>
          </p:spPr>
        </p:pic>
        <p:sp>
          <p:nvSpPr>
            <p:cNvPr id="14" name="1 Título"/>
            <p:cNvSpPr txBox="1">
              <a:spLocks/>
            </p:cNvSpPr>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400" dirty="0" smtClean="0">
                  <a:solidFill>
                    <a:schemeClr val="bg1"/>
                  </a:solidFill>
                  <a:effectLst>
                    <a:outerShdw blurRad="38100" dist="38100" dir="2700000" algn="tl">
                      <a:srgbClr val="000000">
                        <a:alpha val="43137"/>
                      </a:srgbClr>
                    </a:outerShdw>
                  </a:effectLst>
                </a:rPr>
                <a:t>Logros del GTIA (2010 – 2011)</a:t>
              </a:r>
              <a:endParaRPr lang="en-US" sz="4400" dirty="0" smtClean="0">
                <a:solidFill>
                  <a:schemeClr val="bg1"/>
                </a:solidFill>
                <a:effectLst>
                  <a:outerShdw blurRad="38100" dist="38100" dir="2700000" algn="tl">
                    <a:srgbClr val="000000">
                      <a:alpha val="43137"/>
                    </a:srgbClr>
                  </a:outerShdw>
                </a:effectLst>
                <a:latin typeface="+mj-lt"/>
                <a:ea typeface="+mj-ea"/>
                <a:cs typeface="+mj-cs"/>
              </a:endParaRPr>
            </a:p>
          </p:txBody>
        </p:sp>
      </p:grpSp>
      <p:sp>
        <p:nvSpPr>
          <p:cNvPr id="15" name="2 Marcador de contenido"/>
          <p:cNvSpPr>
            <a:spLocks noGrp="1"/>
          </p:cNvSpPr>
          <p:nvPr>
            <p:ph idx="1"/>
          </p:nvPr>
        </p:nvSpPr>
        <p:spPr>
          <a:xfrm>
            <a:off x="107504" y="1269504"/>
            <a:ext cx="7920880" cy="864096"/>
          </a:xfrm>
        </p:spPr>
        <p:txBody>
          <a:bodyPr>
            <a:normAutofit fontScale="92500" lnSpcReduction="20000"/>
          </a:bodyPr>
          <a:lstStyle/>
          <a:p>
            <a:r>
              <a:rPr lang="es-MX" sz="2000" b="1" i="1" dirty="0" smtClean="0">
                <a:latin typeface="Gill Sans MT" pitchFamily="34" charset="0"/>
              </a:rPr>
              <a:t>Promover la incorporación de países de la región al GTIA</a:t>
            </a:r>
          </a:p>
          <a:p>
            <a:pPr>
              <a:buNone/>
            </a:pPr>
            <a:r>
              <a:rPr lang="es-MX" sz="2000" dirty="0" smtClean="0">
                <a:solidFill>
                  <a:schemeClr val="tx1">
                    <a:lumMod val="75000"/>
                    <a:lumOff val="25000"/>
                  </a:schemeClr>
                </a:solidFill>
                <a:latin typeface="Gill Sans MT" pitchFamily="34" charset="0"/>
              </a:rPr>
              <a:t>	En 2010, se sumaron al GTIA                                                                     12 nuevos países:</a:t>
            </a:r>
          </a:p>
        </p:txBody>
      </p:sp>
      <p:grpSp>
        <p:nvGrpSpPr>
          <p:cNvPr id="16" name="15 Grupo"/>
          <p:cNvGrpSpPr/>
          <p:nvPr/>
        </p:nvGrpSpPr>
        <p:grpSpPr>
          <a:xfrm>
            <a:off x="179512" y="5445225"/>
            <a:ext cx="3706688" cy="955576"/>
            <a:chOff x="179512" y="5445224"/>
            <a:chExt cx="2736304" cy="966881"/>
          </a:xfrm>
        </p:grpSpPr>
        <p:sp>
          <p:nvSpPr>
            <p:cNvPr id="17" name="16 Rectángulo redondeado"/>
            <p:cNvSpPr/>
            <p:nvPr/>
          </p:nvSpPr>
          <p:spPr>
            <a:xfrm>
              <a:off x="179512" y="5445224"/>
              <a:ext cx="2736304" cy="864096"/>
            </a:xfrm>
            <a:prstGeom prst="round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0" b="1"/>
            </a:p>
          </p:txBody>
        </p:sp>
        <p:sp>
          <p:nvSpPr>
            <p:cNvPr id="18" name="17 Conector"/>
            <p:cNvSpPr/>
            <p:nvPr/>
          </p:nvSpPr>
          <p:spPr>
            <a:xfrm>
              <a:off x="323528" y="5661248"/>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0" b="1"/>
            </a:p>
          </p:txBody>
        </p:sp>
        <p:sp>
          <p:nvSpPr>
            <p:cNvPr id="19" name="18 CuadroTexto"/>
            <p:cNvSpPr txBox="1"/>
            <p:nvPr/>
          </p:nvSpPr>
          <p:spPr>
            <a:xfrm>
              <a:off x="539552" y="5589240"/>
              <a:ext cx="2376264" cy="430887"/>
            </a:xfrm>
            <a:prstGeom prst="rect">
              <a:avLst/>
            </a:prstGeom>
            <a:noFill/>
          </p:spPr>
          <p:txBody>
            <a:bodyPr wrap="square" rtlCol="0">
              <a:spAutoFit/>
            </a:bodyPr>
            <a:lstStyle/>
            <a:p>
              <a:r>
                <a:rPr lang="es-PA" sz="1100" b="1" dirty="0" smtClean="0"/>
                <a:t>Países miembros del GTIA desde 2002</a:t>
              </a:r>
              <a:endParaRPr lang="es-PA" sz="1100" b="1" dirty="0"/>
            </a:p>
          </p:txBody>
        </p:sp>
        <p:sp>
          <p:nvSpPr>
            <p:cNvPr id="20" name="19 Conector"/>
            <p:cNvSpPr/>
            <p:nvPr/>
          </p:nvSpPr>
          <p:spPr>
            <a:xfrm>
              <a:off x="323528" y="6093296"/>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0" b="1"/>
            </a:p>
          </p:txBody>
        </p:sp>
        <p:sp>
          <p:nvSpPr>
            <p:cNvPr id="21" name="20 CuadroTexto"/>
            <p:cNvSpPr txBox="1"/>
            <p:nvPr/>
          </p:nvSpPr>
          <p:spPr>
            <a:xfrm>
              <a:off x="539552" y="5981218"/>
              <a:ext cx="2376264" cy="430887"/>
            </a:xfrm>
            <a:prstGeom prst="rect">
              <a:avLst/>
            </a:prstGeom>
            <a:noFill/>
          </p:spPr>
          <p:txBody>
            <a:bodyPr wrap="square" rtlCol="0">
              <a:spAutoFit/>
            </a:bodyPr>
            <a:lstStyle/>
            <a:p>
              <a:r>
                <a:rPr lang="es-PA" sz="1100" b="1" dirty="0" smtClean="0"/>
                <a:t>Países miembros del GTIA desde 2010</a:t>
              </a:r>
              <a:endParaRPr lang="es-PA" sz="1100" b="1" dirty="0"/>
            </a:p>
          </p:txBody>
        </p:sp>
      </p:grpSp>
      <p:grpSp>
        <p:nvGrpSpPr>
          <p:cNvPr id="22" name="21 Grupo"/>
          <p:cNvGrpSpPr/>
          <p:nvPr/>
        </p:nvGrpSpPr>
        <p:grpSpPr>
          <a:xfrm>
            <a:off x="4267200" y="1600200"/>
            <a:ext cx="4677331" cy="5023799"/>
            <a:chOff x="3203848" y="2060847"/>
            <a:chExt cx="4464496" cy="4795199"/>
          </a:xfrm>
        </p:grpSpPr>
        <p:pic>
          <p:nvPicPr>
            <p:cNvPr id="23" name="22 Imagen" descr="550px-Latin_America.png"/>
            <p:cNvPicPr>
              <a:picLocks noChangeAspect="1"/>
            </p:cNvPicPr>
            <p:nvPr/>
          </p:nvPicPr>
          <p:blipFill>
            <a:blip r:embed="rId5" cstate="print"/>
            <a:srcRect l="19048" t="20238" r="16666" b="10714"/>
            <a:stretch>
              <a:fillRect/>
            </a:stretch>
          </p:blipFill>
          <p:spPr>
            <a:xfrm>
              <a:off x="3203848" y="2060847"/>
              <a:ext cx="4464496" cy="4795199"/>
            </a:xfrm>
            <a:prstGeom prst="rect">
              <a:avLst/>
            </a:prstGeom>
            <a:ln>
              <a:noFill/>
            </a:ln>
            <a:effectLst>
              <a:outerShdw blurRad="292100" dist="139700" dir="2700000" algn="tl" rotWithShape="0">
                <a:srgbClr val="333333">
                  <a:alpha val="65000"/>
                </a:srgbClr>
              </a:outerShdw>
            </a:effectLst>
          </p:spPr>
        </p:pic>
        <p:sp>
          <p:nvSpPr>
            <p:cNvPr id="24" name="23 Conector"/>
            <p:cNvSpPr/>
            <p:nvPr/>
          </p:nvSpPr>
          <p:spPr>
            <a:xfrm>
              <a:off x="5076056" y="3861048"/>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5" name="24 Conector"/>
            <p:cNvSpPr/>
            <p:nvPr/>
          </p:nvSpPr>
          <p:spPr>
            <a:xfrm>
              <a:off x="4355976" y="2924944"/>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6" name="25 Conector"/>
            <p:cNvSpPr/>
            <p:nvPr/>
          </p:nvSpPr>
          <p:spPr>
            <a:xfrm>
              <a:off x="5364088" y="2708920"/>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7" name="26 Conector"/>
            <p:cNvSpPr/>
            <p:nvPr/>
          </p:nvSpPr>
          <p:spPr>
            <a:xfrm>
              <a:off x="4788024" y="3068960"/>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8" name="27 Conector"/>
            <p:cNvSpPr/>
            <p:nvPr/>
          </p:nvSpPr>
          <p:spPr>
            <a:xfrm>
              <a:off x="6300192" y="5229200"/>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9" name="28 Conector"/>
            <p:cNvSpPr/>
            <p:nvPr/>
          </p:nvSpPr>
          <p:spPr>
            <a:xfrm>
              <a:off x="6300192" y="5733256"/>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0" name="29 Conector"/>
            <p:cNvSpPr/>
            <p:nvPr/>
          </p:nvSpPr>
          <p:spPr>
            <a:xfrm>
              <a:off x="6444208" y="3573024"/>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1" name="30 Conector"/>
            <p:cNvSpPr/>
            <p:nvPr/>
          </p:nvSpPr>
          <p:spPr>
            <a:xfrm>
              <a:off x="6228184" y="2708348"/>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2" name="31 Conector"/>
            <p:cNvSpPr/>
            <p:nvPr/>
          </p:nvSpPr>
          <p:spPr>
            <a:xfrm>
              <a:off x="6300192" y="3212404"/>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3" name="32 Conector"/>
            <p:cNvSpPr/>
            <p:nvPr/>
          </p:nvSpPr>
          <p:spPr>
            <a:xfrm>
              <a:off x="5868144" y="4797160"/>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4" name="33 Conector"/>
            <p:cNvSpPr/>
            <p:nvPr/>
          </p:nvSpPr>
          <p:spPr>
            <a:xfrm>
              <a:off x="5940152" y="2924944"/>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5" name="34 Conector"/>
            <p:cNvSpPr/>
            <p:nvPr/>
          </p:nvSpPr>
          <p:spPr>
            <a:xfrm>
              <a:off x="4572000" y="2780936"/>
              <a:ext cx="72008" cy="72000"/>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6" name="35 CuadroTexto"/>
            <p:cNvSpPr txBox="1"/>
            <p:nvPr/>
          </p:nvSpPr>
          <p:spPr>
            <a:xfrm>
              <a:off x="4572000" y="2637492"/>
              <a:ext cx="504056" cy="215444"/>
            </a:xfrm>
            <a:prstGeom prst="rect">
              <a:avLst/>
            </a:prstGeom>
            <a:noFill/>
          </p:spPr>
          <p:txBody>
            <a:bodyPr wrap="square" rtlCol="0">
              <a:spAutoFit/>
            </a:bodyPr>
            <a:lstStyle/>
            <a:p>
              <a:r>
                <a:rPr lang="es-PA" sz="800" dirty="0" smtClean="0"/>
                <a:t>BELICE</a:t>
              </a:r>
              <a:endParaRPr lang="es-PA" sz="800" dirty="0"/>
            </a:p>
          </p:txBody>
        </p:sp>
        <p:sp>
          <p:nvSpPr>
            <p:cNvPr id="37" name="36 CuadroTexto"/>
            <p:cNvSpPr txBox="1"/>
            <p:nvPr/>
          </p:nvSpPr>
          <p:spPr>
            <a:xfrm>
              <a:off x="6300192" y="2636912"/>
              <a:ext cx="1152128" cy="215444"/>
            </a:xfrm>
            <a:prstGeom prst="rect">
              <a:avLst/>
            </a:prstGeom>
            <a:noFill/>
          </p:spPr>
          <p:txBody>
            <a:bodyPr wrap="square" rtlCol="0">
              <a:spAutoFit/>
            </a:bodyPr>
            <a:lstStyle/>
            <a:p>
              <a:r>
                <a:rPr lang="es-PA" sz="800" dirty="0" smtClean="0"/>
                <a:t>ANTIGUA Y BARBUDA</a:t>
              </a:r>
              <a:endParaRPr lang="es-PA" sz="800" dirty="0"/>
            </a:p>
          </p:txBody>
        </p:sp>
        <p:sp>
          <p:nvSpPr>
            <p:cNvPr id="38" name="37 CuadroTexto"/>
            <p:cNvSpPr txBox="1"/>
            <p:nvPr/>
          </p:nvSpPr>
          <p:spPr>
            <a:xfrm>
              <a:off x="6372200" y="3140968"/>
              <a:ext cx="720080" cy="215444"/>
            </a:xfrm>
            <a:prstGeom prst="rect">
              <a:avLst/>
            </a:prstGeom>
            <a:noFill/>
          </p:spPr>
          <p:txBody>
            <a:bodyPr wrap="square" rtlCol="0">
              <a:spAutoFit/>
            </a:bodyPr>
            <a:lstStyle/>
            <a:p>
              <a:r>
                <a:rPr lang="es-PA" sz="800" dirty="0" smtClean="0"/>
                <a:t>BARBADOS</a:t>
              </a:r>
              <a:endParaRPr lang="es-PA" sz="800" dirty="0"/>
            </a:p>
          </p:txBody>
        </p:sp>
        <p:sp>
          <p:nvSpPr>
            <p:cNvPr id="39" name="38 CuadroTexto"/>
            <p:cNvSpPr txBox="1"/>
            <p:nvPr/>
          </p:nvSpPr>
          <p:spPr>
            <a:xfrm>
              <a:off x="5940152" y="2852936"/>
              <a:ext cx="1152128" cy="215444"/>
            </a:xfrm>
            <a:prstGeom prst="rect">
              <a:avLst/>
            </a:prstGeom>
            <a:noFill/>
          </p:spPr>
          <p:txBody>
            <a:bodyPr wrap="square" rtlCol="0">
              <a:spAutoFit/>
            </a:bodyPr>
            <a:lstStyle/>
            <a:p>
              <a:r>
                <a:rPr lang="es-PA" sz="800" dirty="0" smtClean="0"/>
                <a:t>SAN KITTS Y NEVIS</a:t>
              </a:r>
              <a:endParaRPr lang="es-PA" sz="800" dirty="0"/>
            </a:p>
          </p:txBody>
        </p:sp>
        <p:sp>
          <p:nvSpPr>
            <p:cNvPr id="40" name="39 CuadroTexto"/>
            <p:cNvSpPr txBox="1"/>
            <p:nvPr/>
          </p:nvSpPr>
          <p:spPr>
            <a:xfrm>
              <a:off x="5148064" y="2781508"/>
              <a:ext cx="504056" cy="215444"/>
            </a:xfrm>
            <a:prstGeom prst="rect">
              <a:avLst/>
            </a:prstGeom>
            <a:noFill/>
          </p:spPr>
          <p:txBody>
            <a:bodyPr wrap="square" rtlCol="0">
              <a:spAutoFit/>
            </a:bodyPr>
            <a:lstStyle/>
            <a:p>
              <a:r>
                <a:rPr lang="es-PA" sz="800" dirty="0" smtClean="0"/>
                <a:t>HAITÍ</a:t>
              </a:r>
              <a:endParaRPr lang="es-PA" sz="800" dirty="0"/>
            </a:p>
          </p:txBody>
        </p:sp>
        <p:sp>
          <p:nvSpPr>
            <p:cNvPr id="41" name="40 Conector"/>
            <p:cNvSpPr/>
            <p:nvPr/>
          </p:nvSpPr>
          <p:spPr>
            <a:xfrm>
              <a:off x="3995936" y="2708920"/>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2" name="41 Conector"/>
            <p:cNvSpPr/>
            <p:nvPr/>
          </p:nvSpPr>
          <p:spPr>
            <a:xfrm>
              <a:off x="4716016" y="3212976"/>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3" name="42 Conector"/>
            <p:cNvSpPr/>
            <p:nvPr/>
          </p:nvSpPr>
          <p:spPr>
            <a:xfrm>
              <a:off x="5004048" y="3284984"/>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4" name="43 Conector"/>
            <p:cNvSpPr/>
            <p:nvPr/>
          </p:nvSpPr>
          <p:spPr>
            <a:xfrm>
              <a:off x="5436096" y="3573024"/>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5" name="44 Conector"/>
            <p:cNvSpPr/>
            <p:nvPr/>
          </p:nvSpPr>
          <p:spPr>
            <a:xfrm>
              <a:off x="5940152" y="3429008"/>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6" name="45 Conector"/>
            <p:cNvSpPr/>
            <p:nvPr/>
          </p:nvSpPr>
          <p:spPr>
            <a:xfrm>
              <a:off x="5220072" y="4365112"/>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7" name="46 Conector"/>
            <p:cNvSpPr/>
            <p:nvPr/>
          </p:nvSpPr>
          <p:spPr>
            <a:xfrm>
              <a:off x="6660232" y="4653144"/>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8" name="47 Conector"/>
            <p:cNvSpPr/>
            <p:nvPr/>
          </p:nvSpPr>
          <p:spPr>
            <a:xfrm>
              <a:off x="4499992" y="2996952"/>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9" name="48 Conector"/>
            <p:cNvSpPr/>
            <p:nvPr/>
          </p:nvSpPr>
          <p:spPr>
            <a:xfrm>
              <a:off x="5004048" y="2492896"/>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0" name="49 Conector"/>
            <p:cNvSpPr/>
            <p:nvPr/>
          </p:nvSpPr>
          <p:spPr>
            <a:xfrm>
              <a:off x="4716016" y="2861320"/>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1" name="50 Conector"/>
            <p:cNvSpPr/>
            <p:nvPr/>
          </p:nvSpPr>
          <p:spPr>
            <a:xfrm>
              <a:off x="5652120" y="2708920"/>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2" name="51 Conector"/>
            <p:cNvSpPr/>
            <p:nvPr/>
          </p:nvSpPr>
          <p:spPr>
            <a:xfrm>
              <a:off x="5796136" y="5813648"/>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3" name="52 Conector"/>
            <p:cNvSpPr/>
            <p:nvPr/>
          </p:nvSpPr>
          <p:spPr>
            <a:xfrm>
              <a:off x="6156176" y="3068960"/>
              <a:ext cx="72008" cy="720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4" name="53 CuadroTexto"/>
            <p:cNvSpPr txBox="1"/>
            <p:nvPr/>
          </p:nvSpPr>
          <p:spPr>
            <a:xfrm>
              <a:off x="6228184" y="3005336"/>
              <a:ext cx="1152128" cy="215444"/>
            </a:xfrm>
            <a:prstGeom prst="rect">
              <a:avLst/>
            </a:prstGeom>
            <a:noFill/>
          </p:spPr>
          <p:txBody>
            <a:bodyPr wrap="square" rtlCol="0">
              <a:spAutoFit/>
            </a:bodyPr>
            <a:lstStyle/>
            <a:p>
              <a:r>
                <a:rPr lang="es-PA" sz="800" dirty="0" smtClean="0"/>
                <a:t>SAN TA LUCÍA</a:t>
              </a:r>
              <a:endParaRPr lang="es-PA" sz="8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sp>
        <p:nvSpPr>
          <p:cNvPr id="9"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latin typeface="+mj-lt"/>
                <a:ea typeface="+mj-ea"/>
                <a:cs typeface="+mj-cs"/>
              </a:rPr>
              <a:t>Formulación del Plan de Acción</a:t>
            </a:r>
          </a:p>
        </p:txBody>
      </p:sp>
      <p:grpSp>
        <p:nvGrpSpPr>
          <p:cNvPr id="12" name="11 Grupo"/>
          <p:cNvGrpSpPr/>
          <p:nvPr/>
        </p:nvGrpSpPr>
        <p:grpSpPr>
          <a:xfrm>
            <a:off x="457200" y="142875"/>
            <a:ext cx="8229600" cy="1152525"/>
            <a:chOff x="457200" y="142875"/>
            <a:chExt cx="8229600" cy="11525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076325"/>
            </a:xfrm>
            <a:prstGeom prst="rect">
              <a:avLst/>
            </a:prstGeom>
            <a:noFill/>
            <a:ln w="9525">
              <a:noFill/>
              <a:miter lim="800000"/>
              <a:headEnd/>
              <a:tailEnd/>
            </a:ln>
          </p:spPr>
        </p:pic>
        <p:sp>
          <p:nvSpPr>
            <p:cNvPr id="14" name="1 Título"/>
            <p:cNvSpPr txBox="1">
              <a:spLocks/>
            </p:cNvSpPr>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400" dirty="0" smtClean="0">
                  <a:solidFill>
                    <a:schemeClr val="bg1"/>
                  </a:solidFill>
                  <a:effectLst>
                    <a:outerShdw blurRad="38100" dist="38100" dir="2700000" algn="tl">
                      <a:srgbClr val="000000">
                        <a:alpha val="43137"/>
                      </a:srgbClr>
                    </a:outerShdw>
                  </a:effectLst>
                </a:rPr>
                <a:t>Logros del GTIA (2010 – 2011)</a:t>
              </a:r>
              <a:endParaRPr lang="en-US" sz="4400" dirty="0" smtClean="0">
                <a:solidFill>
                  <a:schemeClr val="bg1"/>
                </a:solidFill>
                <a:effectLst>
                  <a:outerShdw blurRad="38100" dist="38100" dir="2700000" algn="tl">
                    <a:srgbClr val="000000">
                      <a:alpha val="43137"/>
                    </a:srgbClr>
                  </a:outerShdw>
                </a:effectLst>
                <a:latin typeface="+mj-lt"/>
                <a:ea typeface="+mj-ea"/>
                <a:cs typeface="+mj-cs"/>
              </a:endParaRPr>
            </a:p>
          </p:txBody>
        </p:sp>
      </p:grpSp>
      <p:sp>
        <p:nvSpPr>
          <p:cNvPr id="15" name="2 Marcador de contenido"/>
          <p:cNvSpPr>
            <a:spLocks noGrp="1"/>
          </p:cNvSpPr>
          <p:nvPr>
            <p:ph idx="1"/>
          </p:nvPr>
        </p:nvSpPr>
        <p:spPr>
          <a:xfrm>
            <a:off x="533400" y="1524000"/>
            <a:ext cx="7924800" cy="5029201"/>
          </a:xfrm>
        </p:spPr>
        <p:txBody>
          <a:bodyPr>
            <a:normAutofit/>
          </a:bodyPr>
          <a:lstStyle/>
          <a:p>
            <a:pPr>
              <a:spcAft>
                <a:spcPts val="300"/>
              </a:spcAft>
            </a:pPr>
            <a:r>
              <a:rPr lang="es-MX" sz="2000" b="1" i="1" dirty="0" smtClean="0">
                <a:solidFill>
                  <a:schemeClr val="tx1">
                    <a:lumMod val="75000"/>
                    <a:lumOff val="25000"/>
                  </a:schemeClr>
                </a:solidFill>
                <a:latin typeface="Gill Sans MT" pitchFamily="34" charset="0"/>
              </a:rPr>
              <a:t>Promover la formación de capacidades nacionales en la construcción de estadísticas e indicadores ambientales</a:t>
            </a:r>
            <a:endParaRPr lang="es-PA" sz="2000" b="1" i="1" dirty="0" smtClean="0">
              <a:solidFill>
                <a:schemeClr val="tx1">
                  <a:lumMod val="75000"/>
                  <a:lumOff val="25000"/>
                </a:schemeClr>
              </a:solidFill>
              <a:latin typeface="Gill Sans MT" pitchFamily="34" charset="0"/>
            </a:endParaRPr>
          </a:p>
          <a:p>
            <a:pPr algn="just">
              <a:spcBef>
                <a:spcPts val="300"/>
              </a:spcBef>
              <a:spcAft>
                <a:spcPts val="300"/>
              </a:spcAft>
              <a:buNone/>
            </a:pPr>
            <a:r>
              <a:rPr lang="es-MX" sz="2000" b="1" i="1" dirty="0" smtClean="0">
                <a:solidFill>
                  <a:schemeClr val="tx1">
                    <a:lumMod val="75000"/>
                    <a:lumOff val="25000"/>
                  </a:schemeClr>
                </a:solidFill>
                <a:latin typeface="Gill Sans MT" pitchFamily="34" charset="0"/>
              </a:rPr>
              <a:t>	</a:t>
            </a:r>
          </a:p>
          <a:p>
            <a:pPr>
              <a:spcAft>
                <a:spcPts val="300"/>
              </a:spcAft>
            </a:pPr>
            <a:r>
              <a:rPr lang="es-MX" sz="2000" b="1" i="1" dirty="0" smtClean="0">
                <a:solidFill>
                  <a:schemeClr val="tx1">
                    <a:lumMod val="75000"/>
                    <a:lumOff val="25000"/>
                  </a:schemeClr>
                </a:solidFill>
                <a:latin typeface="Gill Sans MT" pitchFamily="34" charset="0"/>
              </a:rPr>
              <a:t>Continuar y ampliar la </a:t>
            </a:r>
            <a:r>
              <a:rPr lang="es-MX" sz="2000" b="1" i="1" dirty="0" smtClean="0">
                <a:solidFill>
                  <a:schemeClr val="tx1">
                    <a:lumMod val="75000"/>
                    <a:lumOff val="25000"/>
                  </a:schemeClr>
                </a:solidFill>
                <a:latin typeface="Gill Sans MT" pitchFamily="34" charset="0"/>
              </a:rPr>
              <a:t>coordinación </a:t>
            </a:r>
            <a:r>
              <a:rPr lang="es-MX" sz="2000" b="1" i="1" dirty="0">
                <a:solidFill>
                  <a:schemeClr val="tx1">
                    <a:lumMod val="75000"/>
                    <a:lumOff val="25000"/>
                  </a:schemeClr>
                </a:solidFill>
                <a:latin typeface="Gill Sans MT" pitchFamily="34" charset="0"/>
              </a:rPr>
              <a:t>con el grupo de trabajo sobre estadísticas e indicadores ambientales de la </a:t>
            </a:r>
            <a:r>
              <a:rPr lang="es-MX" sz="2000" b="1" i="1" dirty="0" smtClean="0">
                <a:solidFill>
                  <a:schemeClr val="tx1">
                    <a:lumMod val="75000"/>
                    <a:lumOff val="25000"/>
                  </a:schemeClr>
                </a:solidFill>
                <a:latin typeface="Gill Sans MT" pitchFamily="34" charset="0"/>
              </a:rPr>
              <a:t>Conferencia de Estadística de las </a:t>
            </a:r>
            <a:r>
              <a:rPr lang="es-MX" sz="2000" b="1" i="1" dirty="0" smtClean="0">
                <a:solidFill>
                  <a:schemeClr val="tx1">
                    <a:lumMod val="75000"/>
                    <a:lumOff val="25000"/>
                  </a:schemeClr>
                </a:solidFill>
                <a:latin typeface="Gill Sans MT" pitchFamily="34" charset="0"/>
              </a:rPr>
              <a:t>Américas</a:t>
            </a:r>
            <a:endParaRPr lang="es-MX" sz="2000" b="1" i="1" dirty="0" smtClean="0">
              <a:solidFill>
                <a:schemeClr val="tx1">
                  <a:lumMod val="75000"/>
                  <a:lumOff val="25000"/>
                </a:schemeClr>
              </a:solidFill>
              <a:latin typeface="Gill Sans MT" pitchFamily="34" charset="0"/>
            </a:endParaRPr>
          </a:p>
          <a:p>
            <a:pPr>
              <a:spcAft>
                <a:spcPts val="300"/>
              </a:spcAft>
            </a:pPr>
            <a:endParaRPr lang="es-MX" sz="2000" b="1" i="1" dirty="0" smtClean="0">
              <a:solidFill>
                <a:schemeClr val="tx1">
                  <a:lumMod val="75000"/>
                  <a:lumOff val="25000"/>
                </a:schemeClr>
              </a:solidFill>
              <a:latin typeface="Gill Sans MT" pitchFamily="34" charset="0"/>
            </a:endParaRPr>
          </a:p>
          <a:p>
            <a:pPr>
              <a:spcAft>
                <a:spcPts val="300"/>
              </a:spcAft>
            </a:pPr>
            <a:r>
              <a:rPr lang="es-MX" sz="2000" b="1" i="1" dirty="0" smtClean="0">
                <a:solidFill>
                  <a:schemeClr val="tx1">
                    <a:lumMod val="75000"/>
                    <a:lumOff val="25000"/>
                  </a:schemeClr>
                </a:solidFill>
                <a:latin typeface="Gill Sans MT" pitchFamily="34" charset="0"/>
              </a:rPr>
              <a:t>Capacitación en el uso de herramientas geo-espaciales para la construcción de los indicadores ILAC</a:t>
            </a:r>
          </a:p>
          <a:p>
            <a:pPr>
              <a:spcAft>
                <a:spcPts val="300"/>
              </a:spcAft>
            </a:pPr>
            <a:endParaRPr lang="es-MX" sz="2000" b="1" i="1" dirty="0" smtClean="0">
              <a:solidFill>
                <a:schemeClr val="tx1">
                  <a:lumMod val="75000"/>
                  <a:lumOff val="25000"/>
                </a:schemeClr>
              </a:solidFill>
              <a:latin typeface="Gill Sans MT" pitchFamily="34" charset="0"/>
            </a:endParaRPr>
          </a:p>
          <a:p>
            <a:pPr>
              <a:spcAft>
                <a:spcPts val="300"/>
              </a:spcAft>
            </a:pPr>
            <a:r>
              <a:rPr lang="es-MX" sz="2000" b="1" i="1" dirty="0" smtClean="0">
                <a:solidFill>
                  <a:schemeClr val="tx1">
                    <a:lumMod val="75000"/>
                    <a:lumOff val="25000"/>
                  </a:schemeClr>
                </a:solidFill>
                <a:latin typeface="Gill Sans MT" pitchFamily="34" charset="0"/>
              </a:rPr>
              <a:t>Promover la sistematización e institucionalización del monitoreo de los indicadores ILAC en el ámbito nacional y regional</a:t>
            </a:r>
          </a:p>
          <a:p>
            <a:pPr algn="just">
              <a:spcBef>
                <a:spcPts val="300"/>
              </a:spcBef>
              <a:spcAft>
                <a:spcPts val="300"/>
              </a:spcAft>
              <a:buNone/>
            </a:pPr>
            <a:r>
              <a:rPr lang="es-MX" sz="1400" dirty="0" smtClean="0">
                <a:solidFill>
                  <a:schemeClr val="tx1">
                    <a:lumMod val="75000"/>
                    <a:lumOff val="25000"/>
                  </a:schemeClr>
                </a:solidFill>
                <a:latin typeface="Gill Sans MT" pitchFamily="34" charset="0"/>
              </a:rPr>
              <a:t>	</a:t>
            </a:r>
            <a:endParaRPr lang="es-PA" sz="1700" dirty="0">
              <a:solidFill>
                <a:schemeClr val="tx1">
                  <a:lumMod val="75000"/>
                  <a:lumOff val="25000"/>
                </a:schemeClr>
              </a:solidFill>
              <a:latin typeface="Gill Sans MT" pitchFamily="34" charset="0"/>
            </a:endParaRPr>
          </a:p>
          <a:p>
            <a:endParaRPr lang="es-PA" sz="2400" dirty="0">
              <a:latin typeface="Gill Sans MT" pitchFamily="34" charset="0"/>
            </a:endParaRPr>
          </a:p>
        </p:txBody>
      </p:sp>
      <p:sp>
        <p:nvSpPr>
          <p:cNvPr id="18434" name="AutoShape 2" descr="imagen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Título"/>
          <p:cNvSpPr>
            <a:spLocks noGrp="1"/>
          </p:cNvSpPr>
          <p:nvPr>
            <p:ph type="title"/>
          </p:nvPr>
        </p:nvSpPr>
        <p:spPr>
          <a:xfrm>
            <a:off x="457200" y="274638"/>
            <a:ext cx="8229600" cy="1401762"/>
          </a:xfrm>
        </p:spPr>
        <p:txBody>
          <a:bodyPr/>
          <a:lstStyle/>
          <a:p>
            <a:r>
              <a:rPr lang="es-AR" sz="4000" dirty="0" smtClean="0">
                <a:solidFill>
                  <a:schemeClr val="bg1"/>
                </a:solidFill>
              </a:rPr>
              <a:t>Objetivos de la Red Intergubernamental</a:t>
            </a:r>
            <a:endParaRPr lang="es-ES" sz="4000" dirty="0" smtClean="0">
              <a:solidFill>
                <a:schemeClr val="bg1"/>
              </a:solidFill>
            </a:endParaRPr>
          </a:p>
        </p:txBody>
      </p:sp>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pic>
        <p:nvPicPr>
          <p:cNvPr id="8"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9"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800" dirty="0" smtClean="0">
                <a:solidFill>
                  <a:schemeClr val="bg1"/>
                </a:solidFill>
                <a:effectLst>
                  <a:outerShdw blurRad="38100" dist="38100" dir="2700000" algn="tl">
                    <a:srgbClr val="000000">
                      <a:alpha val="43137"/>
                    </a:srgbClr>
                  </a:outerShdw>
                </a:effectLst>
                <a:latin typeface="+mj-lt"/>
                <a:ea typeface="+mj-ea"/>
                <a:cs typeface="+mj-cs"/>
              </a:rPr>
              <a:t>Plan de Trabajo 2012 - 2013</a:t>
            </a:r>
          </a:p>
        </p:txBody>
      </p:sp>
      <p:sp>
        <p:nvSpPr>
          <p:cNvPr id="11" name="2 Marcador de contenido"/>
          <p:cNvSpPr>
            <a:spLocks noGrp="1"/>
          </p:cNvSpPr>
          <p:nvPr>
            <p:ph idx="1"/>
          </p:nvPr>
        </p:nvSpPr>
        <p:spPr>
          <a:xfrm>
            <a:off x="304800" y="1596008"/>
            <a:ext cx="8001000" cy="5033392"/>
          </a:xfrm>
        </p:spPr>
        <p:txBody>
          <a:bodyPr>
            <a:noAutofit/>
          </a:bodyPr>
          <a:lstStyle/>
          <a:p>
            <a:pPr marL="457200" indent="-457200">
              <a:spcAft>
                <a:spcPts val="600"/>
              </a:spcAft>
              <a:buFont typeface="+mj-lt"/>
              <a:buAutoNum type="arabicPeriod"/>
            </a:pPr>
            <a:r>
              <a:rPr lang="es-MX" sz="2200" b="1" dirty="0" smtClean="0">
                <a:solidFill>
                  <a:srgbClr val="FF0000"/>
                </a:solidFill>
                <a:latin typeface="Gill Sans MT" pitchFamily="34" charset="0"/>
              </a:rPr>
              <a:t>Reforzar y continuar </a:t>
            </a:r>
            <a:r>
              <a:rPr lang="es-MX" sz="2200" dirty="0">
                <a:solidFill>
                  <a:schemeClr val="tx1">
                    <a:lumMod val="75000"/>
                    <a:lumOff val="25000"/>
                  </a:schemeClr>
                </a:solidFill>
                <a:latin typeface="Gill Sans MT" pitchFamily="34" charset="0"/>
              </a:rPr>
              <a:t>con el desarrollo de las hojas metodológicas de los indicadores ILAC en las áreas temáticas aprobadas por el </a:t>
            </a:r>
            <a:r>
              <a:rPr lang="es-MX" sz="2200" dirty="0" smtClean="0">
                <a:solidFill>
                  <a:schemeClr val="tx1">
                    <a:lumMod val="75000"/>
                    <a:lumOff val="25000"/>
                  </a:schemeClr>
                </a:solidFill>
                <a:latin typeface="Gill Sans MT" pitchFamily="34" charset="0"/>
              </a:rPr>
              <a:t>Foro, logrando el consenso de todos los países de la región</a:t>
            </a:r>
          </a:p>
          <a:p>
            <a:pPr marL="457200" indent="-457200">
              <a:spcAft>
                <a:spcPts val="600"/>
              </a:spcAft>
              <a:buFont typeface="+mj-lt"/>
              <a:buAutoNum type="arabicPeriod"/>
            </a:pPr>
            <a:r>
              <a:rPr lang="es-MX" sz="2200" dirty="0">
                <a:solidFill>
                  <a:schemeClr val="tx1">
                    <a:lumMod val="75000"/>
                    <a:lumOff val="25000"/>
                  </a:schemeClr>
                </a:solidFill>
                <a:latin typeface="Gill Sans MT" pitchFamily="34" charset="0"/>
              </a:rPr>
              <a:t>Propiciar la elaboración de los </a:t>
            </a:r>
            <a:r>
              <a:rPr lang="es-MX" sz="2200" b="1" dirty="0">
                <a:solidFill>
                  <a:srgbClr val="FF0000"/>
                </a:solidFill>
                <a:latin typeface="Gill Sans MT" pitchFamily="34" charset="0"/>
              </a:rPr>
              <a:t>informes ILAC nacionales </a:t>
            </a:r>
            <a:r>
              <a:rPr lang="es-MX" sz="2200" dirty="0">
                <a:solidFill>
                  <a:schemeClr val="tx1">
                    <a:lumMod val="75000"/>
                    <a:lumOff val="25000"/>
                  </a:schemeClr>
                </a:solidFill>
                <a:latin typeface="Gill Sans MT" pitchFamily="34" charset="0"/>
              </a:rPr>
              <a:t>y la actualización de los informes ya </a:t>
            </a:r>
            <a:r>
              <a:rPr lang="es-MX" sz="2200" dirty="0" smtClean="0">
                <a:solidFill>
                  <a:schemeClr val="tx1">
                    <a:lumMod val="75000"/>
                    <a:lumOff val="25000"/>
                  </a:schemeClr>
                </a:solidFill>
                <a:latin typeface="Gill Sans MT" pitchFamily="34" charset="0"/>
              </a:rPr>
              <a:t>publicados</a:t>
            </a:r>
          </a:p>
          <a:p>
            <a:pPr marL="457200" indent="-457200">
              <a:spcAft>
                <a:spcPts val="600"/>
              </a:spcAft>
              <a:buFont typeface="+mj-lt"/>
              <a:buAutoNum type="arabicPeriod"/>
            </a:pPr>
            <a:r>
              <a:rPr lang="es-MX" sz="2200" dirty="0">
                <a:solidFill>
                  <a:schemeClr val="tx1">
                    <a:lumMod val="75000"/>
                    <a:lumOff val="25000"/>
                  </a:schemeClr>
                </a:solidFill>
                <a:latin typeface="Gill Sans MT" pitchFamily="34" charset="0"/>
              </a:rPr>
              <a:t>Difundir el </a:t>
            </a:r>
            <a:r>
              <a:rPr lang="es-MX" sz="2200" b="1" dirty="0">
                <a:solidFill>
                  <a:srgbClr val="FF0000"/>
                </a:solidFill>
                <a:latin typeface="Gill Sans MT" pitchFamily="34" charset="0"/>
              </a:rPr>
              <a:t>uso de los indicadores ILAC </a:t>
            </a:r>
            <a:r>
              <a:rPr lang="es-MX" sz="2200" dirty="0">
                <a:solidFill>
                  <a:schemeClr val="tx1">
                    <a:lumMod val="75000"/>
                    <a:lumOff val="25000"/>
                  </a:schemeClr>
                </a:solidFill>
                <a:latin typeface="Gill Sans MT" pitchFamily="34" charset="0"/>
              </a:rPr>
              <a:t>a nivel </a:t>
            </a:r>
            <a:r>
              <a:rPr lang="es-MX" sz="2200" dirty="0" smtClean="0">
                <a:solidFill>
                  <a:schemeClr val="tx1">
                    <a:lumMod val="75000"/>
                    <a:lumOff val="25000"/>
                  </a:schemeClr>
                </a:solidFill>
                <a:latin typeface="Gill Sans MT" pitchFamily="34" charset="0"/>
              </a:rPr>
              <a:t>regional</a:t>
            </a:r>
            <a:endParaRPr lang="es-MX" sz="2200" strike="sngStrike" dirty="0" smtClean="0">
              <a:solidFill>
                <a:schemeClr val="tx1">
                  <a:lumMod val="75000"/>
                  <a:lumOff val="25000"/>
                </a:schemeClr>
              </a:solidFill>
              <a:latin typeface="Gill Sans MT" pitchFamily="34" charset="0"/>
            </a:endParaRPr>
          </a:p>
          <a:p>
            <a:pPr marL="457200" indent="-457200">
              <a:spcAft>
                <a:spcPts val="600"/>
              </a:spcAft>
              <a:buFont typeface="+mj-lt"/>
              <a:buAutoNum type="arabicPeriod"/>
            </a:pPr>
            <a:r>
              <a:rPr lang="es-MX" sz="2200" b="1" dirty="0">
                <a:solidFill>
                  <a:srgbClr val="FF0000"/>
                </a:solidFill>
                <a:latin typeface="Gill Sans MT" pitchFamily="34" charset="0"/>
              </a:rPr>
              <a:t>Fortalecer</a:t>
            </a:r>
            <a:r>
              <a:rPr lang="es-MX" sz="2200" dirty="0">
                <a:solidFill>
                  <a:schemeClr val="tx1">
                    <a:lumMod val="75000"/>
                    <a:lumOff val="25000"/>
                  </a:schemeClr>
                </a:solidFill>
                <a:latin typeface="Gill Sans MT" pitchFamily="34" charset="0"/>
              </a:rPr>
              <a:t> el Grupo de Trabajo en Indicadores </a:t>
            </a:r>
            <a:r>
              <a:rPr lang="es-MX" sz="2200" dirty="0" smtClean="0">
                <a:solidFill>
                  <a:schemeClr val="tx1">
                    <a:lumMod val="75000"/>
                    <a:lumOff val="25000"/>
                  </a:schemeClr>
                </a:solidFill>
                <a:latin typeface="Gill Sans MT" pitchFamily="34" charset="0"/>
              </a:rPr>
              <a:t>Ambientales mediante encuentros periódicos, incorporación de nuevos países y temáticas de aplicación de los indicadores</a:t>
            </a:r>
          </a:p>
          <a:p>
            <a:pPr marL="457200" indent="-457200">
              <a:spcAft>
                <a:spcPts val="600"/>
              </a:spcAft>
              <a:buFont typeface="+mj-lt"/>
              <a:buAutoNum type="arabicPeriod"/>
            </a:pPr>
            <a:r>
              <a:rPr lang="es-MX" sz="2200" dirty="0">
                <a:solidFill>
                  <a:schemeClr val="tx1">
                    <a:lumMod val="75000"/>
                    <a:lumOff val="25000"/>
                  </a:schemeClr>
                </a:solidFill>
                <a:latin typeface="Gill Sans MT" pitchFamily="34" charset="0"/>
              </a:rPr>
              <a:t>Promover actividades concretas </a:t>
            </a:r>
            <a:r>
              <a:rPr lang="es-MX" sz="2200" b="1" dirty="0">
                <a:solidFill>
                  <a:srgbClr val="FF0000"/>
                </a:solidFill>
                <a:latin typeface="Gill Sans MT" pitchFamily="34" charset="0"/>
              </a:rPr>
              <a:t>con otros grupos e iniciativas similares a nivel </a:t>
            </a:r>
            <a:r>
              <a:rPr lang="es-MX" sz="2200" b="1" dirty="0" smtClean="0">
                <a:solidFill>
                  <a:srgbClr val="FF0000"/>
                </a:solidFill>
                <a:latin typeface="Gill Sans MT" pitchFamily="34" charset="0"/>
              </a:rPr>
              <a:t>regional</a:t>
            </a:r>
            <a:r>
              <a:rPr lang="es-MX" sz="2200" dirty="0" smtClean="0">
                <a:solidFill>
                  <a:schemeClr val="tx1">
                    <a:lumMod val="75000"/>
                    <a:lumOff val="25000"/>
                  </a:schemeClr>
                </a:solidFill>
                <a:latin typeface="Gill Sans MT" pitchFamily="34" charset="0"/>
              </a:rPr>
              <a:t>: GTEA CEA, </a:t>
            </a:r>
            <a:r>
              <a:rPr lang="es-MX" sz="2200" dirty="0">
                <a:solidFill>
                  <a:schemeClr val="tx1">
                    <a:lumMod val="75000"/>
                    <a:lumOff val="25000"/>
                  </a:schemeClr>
                </a:solidFill>
                <a:latin typeface="Gill Sans MT" pitchFamily="34" charset="0"/>
              </a:rPr>
              <a:t>CAN, CCAD, CARICOM, </a:t>
            </a:r>
            <a:r>
              <a:rPr lang="es-MX" sz="2200" dirty="0" smtClean="0">
                <a:solidFill>
                  <a:schemeClr val="tx1">
                    <a:lumMod val="75000"/>
                    <a:lumOff val="25000"/>
                  </a:schemeClr>
                </a:solidFill>
                <a:latin typeface="Gill Sans MT" pitchFamily="34" charset="0"/>
              </a:rPr>
              <a:t>MERCOSUR.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4" cstate="print"/>
            <a:srcRect/>
            <a:stretch>
              <a:fillRect/>
            </a:stretch>
          </p:blipFill>
          <p:spPr bwMode="auto">
            <a:xfrm>
              <a:off x="7572396" y="6131426"/>
              <a:ext cx="571504" cy="602952"/>
            </a:xfrm>
            <a:prstGeom prst="rect">
              <a:avLst/>
            </a:prstGeom>
            <a:noFill/>
            <a:ln w="9525">
              <a:noFill/>
              <a:miter lim="800000"/>
              <a:headEnd/>
              <a:tailEnd/>
            </a:ln>
          </p:spPr>
        </p:pic>
      </p:grpSp>
      <p:pic>
        <p:nvPicPr>
          <p:cNvPr id="12" name="Picture 2"/>
          <p:cNvPicPr>
            <a:picLocks noChangeAspect="1" noChangeArrowheads="1"/>
          </p:cNvPicPr>
          <p:nvPr/>
        </p:nvPicPr>
        <p:blipFill>
          <a:blip r:embed="rId5" cstate="print"/>
          <a:srcRect/>
          <a:stretch>
            <a:fillRect/>
          </a:stretch>
        </p:blipFill>
        <p:spPr bwMode="auto">
          <a:xfrm>
            <a:off x="457200" y="142875"/>
            <a:ext cx="8229600" cy="1304925"/>
          </a:xfrm>
          <a:prstGeom prst="rect">
            <a:avLst/>
          </a:prstGeom>
          <a:noFill/>
          <a:ln w="9525">
            <a:noFill/>
            <a:miter lim="800000"/>
            <a:headEnd/>
            <a:tailEnd/>
          </a:ln>
        </p:spPr>
      </p:pic>
      <p:sp>
        <p:nvSpPr>
          <p:cNvPr id="13" name="1 Título"/>
          <p:cNvSpPr txBox="1">
            <a:spLocks/>
          </p:cNvSpPr>
          <p:nvPr/>
        </p:nvSpPr>
        <p:spPr bwMode="auto">
          <a:xfrm>
            <a:off x="4572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400" dirty="0" smtClean="0">
                <a:solidFill>
                  <a:schemeClr val="bg1"/>
                </a:solidFill>
                <a:effectLst>
                  <a:outerShdw blurRad="38100" dist="38100" dir="2700000" algn="tl">
                    <a:srgbClr val="000000">
                      <a:alpha val="43137"/>
                    </a:srgbClr>
                  </a:outerShdw>
                </a:effectLst>
                <a:latin typeface="+mj-lt"/>
                <a:ea typeface="+mj-ea"/>
                <a:cs typeface="+mj-cs"/>
              </a:rPr>
              <a:t>Plan de Trabajo 2012 - 2013</a:t>
            </a:r>
          </a:p>
        </p:txBody>
      </p:sp>
      <p:sp>
        <p:nvSpPr>
          <p:cNvPr id="14" name="2 Marcador de contenido"/>
          <p:cNvSpPr>
            <a:spLocks noGrp="1"/>
          </p:cNvSpPr>
          <p:nvPr>
            <p:ph idx="1"/>
          </p:nvPr>
        </p:nvSpPr>
        <p:spPr>
          <a:xfrm>
            <a:off x="457200" y="1600200"/>
            <a:ext cx="6629400" cy="4997152"/>
          </a:xfrm>
        </p:spPr>
        <p:txBody>
          <a:bodyPr>
            <a:normAutofit/>
          </a:bodyPr>
          <a:lstStyle/>
          <a:p>
            <a:pPr marL="457200" indent="-457200">
              <a:spcAft>
                <a:spcPts val="600"/>
              </a:spcAft>
              <a:buFont typeface="+mj-lt"/>
              <a:buAutoNum type="arabicPeriod" startAt="6"/>
            </a:pPr>
            <a:r>
              <a:rPr lang="es-MX" sz="2200" dirty="0" smtClean="0">
                <a:solidFill>
                  <a:schemeClr val="tx1">
                    <a:lumMod val="75000"/>
                    <a:lumOff val="25000"/>
                  </a:schemeClr>
                </a:solidFill>
                <a:latin typeface="Gill Sans MT" pitchFamily="34" charset="0"/>
              </a:rPr>
              <a:t>Promover la </a:t>
            </a:r>
            <a:r>
              <a:rPr lang="es-MX" sz="2200" b="1" dirty="0" smtClean="0">
                <a:solidFill>
                  <a:srgbClr val="FF0000"/>
                </a:solidFill>
                <a:latin typeface="Gill Sans MT" pitchFamily="34" charset="0"/>
              </a:rPr>
              <a:t>capacitación</a:t>
            </a:r>
            <a:r>
              <a:rPr lang="es-MX" sz="2200" dirty="0" smtClean="0">
                <a:solidFill>
                  <a:schemeClr val="tx1">
                    <a:lumMod val="75000"/>
                    <a:lumOff val="25000"/>
                  </a:schemeClr>
                </a:solidFill>
                <a:latin typeface="Gill Sans MT" pitchFamily="34" charset="0"/>
              </a:rPr>
              <a:t> en el uso de herramientas geo-espaciales para la construcción de indicadores: Software de información geográfica para el portal web;</a:t>
            </a:r>
            <a:endParaRPr lang="es-PA" sz="2200" dirty="0" smtClean="0">
              <a:solidFill>
                <a:schemeClr val="tx1">
                  <a:lumMod val="75000"/>
                  <a:lumOff val="25000"/>
                </a:schemeClr>
              </a:solidFill>
              <a:latin typeface="Gill Sans MT" pitchFamily="34" charset="0"/>
            </a:endParaRPr>
          </a:p>
          <a:p>
            <a:pPr marL="457200" indent="-457200">
              <a:spcAft>
                <a:spcPts val="600"/>
              </a:spcAft>
              <a:buFont typeface="+mj-lt"/>
              <a:buAutoNum type="arabicPeriod" startAt="6"/>
            </a:pPr>
            <a:r>
              <a:rPr lang="es-MX" sz="2200" dirty="0" smtClean="0">
                <a:solidFill>
                  <a:schemeClr val="tx1">
                    <a:lumMod val="75000"/>
                    <a:lumOff val="25000"/>
                  </a:schemeClr>
                </a:solidFill>
                <a:latin typeface="Gill Sans MT" pitchFamily="34" charset="0"/>
              </a:rPr>
              <a:t>Continuar promoviendo </a:t>
            </a:r>
            <a:r>
              <a:rPr lang="es-MX" sz="2200" dirty="0">
                <a:solidFill>
                  <a:schemeClr val="tx1">
                    <a:lumMod val="75000"/>
                    <a:lumOff val="25000"/>
                  </a:schemeClr>
                </a:solidFill>
                <a:latin typeface="Gill Sans MT" pitchFamily="34" charset="0"/>
              </a:rPr>
              <a:t>la </a:t>
            </a:r>
            <a:r>
              <a:rPr lang="es-MX" sz="2200" b="1" dirty="0">
                <a:solidFill>
                  <a:srgbClr val="FF0000"/>
                </a:solidFill>
                <a:latin typeface="Gill Sans MT" pitchFamily="34" charset="0"/>
              </a:rPr>
              <a:t>incorporación y participación activa </a:t>
            </a:r>
            <a:r>
              <a:rPr lang="es-MX" sz="2200" dirty="0">
                <a:solidFill>
                  <a:schemeClr val="tx1">
                    <a:lumMod val="75000"/>
                    <a:lumOff val="25000"/>
                  </a:schemeClr>
                </a:solidFill>
                <a:latin typeface="Gill Sans MT" pitchFamily="34" charset="0"/>
              </a:rPr>
              <a:t>de los Pequeños Estados Insulares del </a:t>
            </a:r>
            <a:r>
              <a:rPr lang="es-MX" sz="2200" dirty="0" smtClean="0">
                <a:solidFill>
                  <a:schemeClr val="tx1">
                    <a:lumMod val="75000"/>
                    <a:lumOff val="25000"/>
                  </a:schemeClr>
                </a:solidFill>
                <a:latin typeface="Gill Sans MT" pitchFamily="34" charset="0"/>
              </a:rPr>
              <a:t>Caribe;</a:t>
            </a:r>
          </a:p>
          <a:p>
            <a:pPr marL="457200" indent="-457200">
              <a:spcAft>
                <a:spcPts val="600"/>
              </a:spcAft>
              <a:buFont typeface="+mj-lt"/>
              <a:buAutoNum type="arabicPeriod" startAt="6"/>
            </a:pPr>
            <a:r>
              <a:rPr lang="es-MX" sz="2200" dirty="0">
                <a:solidFill>
                  <a:schemeClr val="tx1">
                    <a:lumMod val="75000"/>
                    <a:lumOff val="25000"/>
                  </a:schemeClr>
                </a:solidFill>
                <a:latin typeface="Gill Sans MT" pitchFamily="34" charset="0"/>
              </a:rPr>
              <a:t>Promover la </a:t>
            </a:r>
            <a:r>
              <a:rPr lang="es-MX" sz="2200" b="1" dirty="0">
                <a:solidFill>
                  <a:srgbClr val="FF0000"/>
                </a:solidFill>
                <a:latin typeface="Gill Sans MT" pitchFamily="34" charset="0"/>
              </a:rPr>
              <a:t>sistematización e institucionalización del monitoreo de los indicadores ILAC </a:t>
            </a:r>
            <a:r>
              <a:rPr lang="es-MX" sz="2200" dirty="0">
                <a:latin typeface="Gill Sans MT" pitchFamily="34" charset="0"/>
              </a:rPr>
              <a:t>en el ámbito </a:t>
            </a:r>
            <a:r>
              <a:rPr lang="es-MX" sz="2200" b="1" dirty="0">
                <a:solidFill>
                  <a:srgbClr val="FF0000"/>
                </a:solidFill>
                <a:latin typeface="Gill Sans MT" pitchFamily="34" charset="0"/>
              </a:rPr>
              <a:t>nacional</a:t>
            </a:r>
            <a:r>
              <a:rPr lang="es-MX" sz="2200" dirty="0">
                <a:solidFill>
                  <a:schemeClr val="tx1">
                    <a:lumMod val="75000"/>
                    <a:lumOff val="25000"/>
                  </a:schemeClr>
                </a:solidFill>
                <a:latin typeface="Gill Sans MT" pitchFamily="34" charset="0"/>
              </a:rPr>
              <a:t> </a:t>
            </a:r>
            <a:r>
              <a:rPr lang="es-MX" sz="2200" dirty="0" smtClean="0">
                <a:solidFill>
                  <a:schemeClr val="tx1">
                    <a:lumMod val="75000"/>
                    <a:lumOff val="25000"/>
                  </a:schemeClr>
                </a:solidFill>
                <a:latin typeface="Gill Sans MT" pitchFamily="34" charset="0"/>
              </a:rPr>
              <a:t>(sistema nacional de información ambiental) </a:t>
            </a:r>
            <a:r>
              <a:rPr lang="es-MX" sz="2200" b="1" dirty="0" smtClean="0">
                <a:solidFill>
                  <a:srgbClr val="FF0000"/>
                </a:solidFill>
                <a:latin typeface="Gill Sans MT" pitchFamily="34" charset="0"/>
              </a:rPr>
              <a:t>y regional</a:t>
            </a:r>
            <a:r>
              <a:rPr lang="es-MX" sz="2200" dirty="0" smtClean="0">
                <a:solidFill>
                  <a:schemeClr val="tx1">
                    <a:lumMod val="75000"/>
                    <a:lumOff val="25000"/>
                  </a:schemeClr>
                </a:solidFill>
                <a:latin typeface="Gill Sans MT" pitchFamily="34" charset="0"/>
              </a:rPr>
              <a:t>.</a:t>
            </a:r>
            <a:endParaRPr lang="es-PA" sz="2200" dirty="0">
              <a:solidFill>
                <a:schemeClr val="tx1">
                  <a:lumMod val="75000"/>
                  <a:lumOff val="25000"/>
                </a:schemeClr>
              </a:solidFill>
              <a:latin typeface="Gill Sans MT" pitchFamily="34" charset="0"/>
            </a:endParaRPr>
          </a:p>
        </p:txBody>
      </p:sp>
      <p:graphicFrame>
        <p:nvGraphicFramePr>
          <p:cNvPr id="16385" name="Object 1"/>
          <p:cNvGraphicFramePr>
            <a:graphicFrameLocks noChangeAspect="1"/>
          </p:cNvGraphicFramePr>
          <p:nvPr/>
        </p:nvGraphicFramePr>
        <p:xfrm>
          <a:off x="7239000" y="152400"/>
          <a:ext cx="1651000" cy="5943600"/>
        </p:xfrm>
        <a:graphic>
          <a:graphicData uri="http://schemas.openxmlformats.org/presentationml/2006/ole">
            <p:oleObj spid="_x0000_s16385" name="Image" r:id="rId6" imgW="2539683" imgH="9142857" progId="">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Título"/>
          <p:cNvSpPr>
            <a:spLocks noGrp="1"/>
          </p:cNvSpPr>
          <p:nvPr>
            <p:ph type="title"/>
          </p:nvPr>
        </p:nvSpPr>
        <p:spPr>
          <a:xfrm>
            <a:off x="457200" y="274638"/>
            <a:ext cx="8229600" cy="1401762"/>
          </a:xfrm>
        </p:spPr>
        <p:txBody>
          <a:bodyPr/>
          <a:lstStyle/>
          <a:p>
            <a:r>
              <a:rPr lang="es-AR" sz="4000" dirty="0" smtClean="0">
                <a:solidFill>
                  <a:schemeClr val="bg1"/>
                </a:solidFill>
              </a:rPr>
              <a:t>Objetivos de la Red Intergubernamental</a:t>
            </a:r>
            <a:endParaRPr lang="es-ES" sz="4000" dirty="0" smtClean="0">
              <a:solidFill>
                <a:schemeClr val="bg1"/>
              </a:solidFill>
            </a:endParaRPr>
          </a:p>
        </p:txBody>
      </p:sp>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grpSp>
        <p:nvGrpSpPr>
          <p:cNvPr id="13" name="12 Grupo"/>
          <p:cNvGrpSpPr/>
          <p:nvPr/>
        </p:nvGrpSpPr>
        <p:grpSpPr>
          <a:xfrm>
            <a:off x="457200" y="142875"/>
            <a:ext cx="8229600" cy="1304925"/>
            <a:chOff x="457200" y="142875"/>
            <a:chExt cx="8229600" cy="1304925"/>
          </a:xfrm>
        </p:grpSpPr>
        <p:pic>
          <p:nvPicPr>
            <p:cNvPr id="8"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9"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effectLst>
                    <a:outerShdw blurRad="38100" dist="38100" dir="2700000" algn="tl">
                      <a:srgbClr val="000000">
                        <a:alpha val="43137"/>
                      </a:srgbClr>
                    </a:outerShdw>
                  </a:effectLst>
                  <a:latin typeface="+mj-lt"/>
                  <a:ea typeface="+mj-ea"/>
                  <a:cs typeface="+mj-cs"/>
                </a:rPr>
                <a:t>Recomendaciones para el fortalecimiento de la ILAC</a:t>
              </a:r>
            </a:p>
          </p:txBody>
        </p:sp>
      </p:grpSp>
      <p:sp>
        <p:nvSpPr>
          <p:cNvPr id="11" name="2 Marcador de contenido"/>
          <p:cNvSpPr>
            <a:spLocks noGrp="1"/>
          </p:cNvSpPr>
          <p:nvPr>
            <p:ph idx="1"/>
          </p:nvPr>
        </p:nvSpPr>
        <p:spPr>
          <a:xfrm>
            <a:off x="457200" y="1524000"/>
            <a:ext cx="7992888" cy="1427584"/>
          </a:xfrm>
        </p:spPr>
        <p:txBody>
          <a:bodyPr>
            <a:noAutofit/>
          </a:bodyPr>
          <a:lstStyle/>
          <a:p>
            <a:pPr marL="0" indent="0" algn="ctr">
              <a:buNone/>
            </a:pPr>
            <a:r>
              <a:rPr lang="es-MX" sz="2400" i="1" dirty="0" smtClean="0">
                <a:solidFill>
                  <a:srgbClr val="CC0000"/>
                </a:solidFill>
                <a:latin typeface="Gill Sans MT" pitchFamily="34" charset="0"/>
              </a:rPr>
              <a:t>Se requiere revisar la </a:t>
            </a:r>
            <a:r>
              <a:rPr lang="es-MX" sz="2400" i="1" dirty="0">
                <a:solidFill>
                  <a:srgbClr val="CC0000"/>
                </a:solidFill>
                <a:latin typeface="Gill Sans MT" pitchFamily="34" charset="0"/>
              </a:rPr>
              <a:t>estructura de los indicadores ILAC </a:t>
            </a:r>
            <a:r>
              <a:rPr lang="es-MX" sz="2400" i="1" dirty="0" smtClean="0">
                <a:solidFill>
                  <a:srgbClr val="CC0000"/>
                </a:solidFill>
                <a:latin typeface="Gill Sans MT" pitchFamily="34" charset="0"/>
              </a:rPr>
              <a:t>para mejorar su consistencia </a:t>
            </a:r>
            <a:r>
              <a:rPr lang="es-MX" sz="2400" i="1" dirty="0">
                <a:solidFill>
                  <a:srgbClr val="CC0000"/>
                </a:solidFill>
                <a:latin typeface="Gill Sans MT" pitchFamily="34" charset="0"/>
              </a:rPr>
              <a:t>interna y claridad en su </a:t>
            </a:r>
            <a:r>
              <a:rPr lang="es-MX" sz="2400" i="1" dirty="0" smtClean="0">
                <a:solidFill>
                  <a:srgbClr val="CC0000"/>
                </a:solidFill>
                <a:latin typeface="Gill Sans MT" pitchFamily="34" charset="0"/>
              </a:rPr>
              <a:t>interpretación. </a:t>
            </a:r>
          </a:p>
          <a:p>
            <a:pPr marL="0" indent="0">
              <a:buNone/>
            </a:pPr>
            <a:endParaRPr lang="es-MX" sz="2000" dirty="0" smtClean="0">
              <a:latin typeface="Gill Sans MT" pitchFamily="34" charset="0"/>
            </a:endParaRPr>
          </a:p>
          <a:p>
            <a:pPr marL="0" indent="0">
              <a:buNone/>
            </a:pPr>
            <a:r>
              <a:rPr lang="es-MX" sz="2000" dirty="0" smtClean="0">
                <a:solidFill>
                  <a:schemeClr val="tx1">
                    <a:lumMod val="75000"/>
                    <a:lumOff val="25000"/>
                  </a:schemeClr>
                </a:solidFill>
                <a:latin typeface="Gill Sans MT" pitchFamily="34" charset="0"/>
              </a:rPr>
              <a:t>Se </a:t>
            </a:r>
            <a:r>
              <a:rPr lang="es-MX" sz="2000" dirty="0">
                <a:solidFill>
                  <a:schemeClr val="tx1">
                    <a:lumMod val="75000"/>
                    <a:lumOff val="25000"/>
                  </a:schemeClr>
                </a:solidFill>
                <a:latin typeface="Gill Sans MT" pitchFamily="34" charset="0"/>
              </a:rPr>
              <a:t>propone modificar la </a:t>
            </a:r>
            <a:r>
              <a:rPr lang="es-MX" sz="2000" dirty="0" smtClean="0">
                <a:solidFill>
                  <a:schemeClr val="tx1">
                    <a:lumMod val="75000"/>
                    <a:lumOff val="25000"/>
                  </a:schemeClr>
                </a:solidFill>
                <a:latin typeface="Gill Sans MT" pitchFamily="34" charset="0"/>
              </a:rPr>
              <a:t>estructura renombrando </a:t>
            </a:r>
            <a:r>
              <a:rPr lang="es-MX" sz="2000" dirty="0">
                <a:solidFill>
                  <a:schemeClr val="tx1">
                    <a:lumMod val="75000"/>
                    <a:lumOff val="25000"/>
                  </a:schemeClr>
                </a:solidFill>
                <a:latin typeface="Gill Sans MT" pitchFamily="34" charset="0"/>
              </a:rPr>
              <a:t>las categorías de </a:t>
            </a:r>
            <a:r>
              <a:rPr lang="es-MX" sz="2000" dirty="0" smtClean="0">
                <a:solidFill>
                  <a:schemeClr val="tx1">
                    <a:lumMod val="75000"/>
                    <a:lumOff val="25000"/>
                  </a:schemeClr>
                </a:solidFill>
                <a:latin typeface="Gill Sans MT" pitchFamily="34" charset="0"/>
              </a:rPr>
              <a:t>información:</a:t>
            </a:r>
            <a:endParaRPr lang="es-PA" sz="2000" dirty="0">
              <a:latin typeface="Gill Sans MT" pitchFamily="34" charset="0"/>
            </a:endParaRPr>
          </a:p>
        </p:txBody>
      </p:sp>
      <p:graphicFrame>
        <p:nvGraphicFramePr>
          <p:cNvPr id="12" name="11 Tabla"/>
          <p:cNvGraphicFramePr>
            <a:graphicFrameLocks noGrp="1"/>
          </p:cNvGraphicFramePr>
          <p:nvPr/>
        </p:nvGraphicFramePr>
        <p:xfrm>
          <a:off x="609328" y="3276600"/>
          <a:ext cx="7848872" cy="3200400"/>
        </p:xfrm>
        <a:graphic>
          <a:graphicData uri="http://schemas.openxmlformats.org/drawingml/2006/table">
            <a:tbl>
              <a:tblPr firstRow="1" bandRow="1">
                <a:tableStyleId>{5C22544A-7EE6-4342-B048-85BDC9FD1C3A}</a:tableStyleId>
              </a:tblPr>
              <a:tblGrid>
                <a:gridCol w="936103"/>
                <a:gridCol w="1656184"/>
                <a:gridCol w="1522656"/>
                <a:gridCol w="2138631"/>
                <a:gridCol w="1595298"/>
              </a:tblGrid>
              <a:tr h="461718">
                <a:tc>
                  <a:txBody>
                    <a:bodyPr/>
                    <a:lstStyle/>
                    <a:p>
                      <a:r>
                        <a:rPr lang="es-PA" sz="1400" b="0" dirty="0" smtClean="0">
                          <a:solidFill>
                            <a:schemeClr val="tx1"/>
                          </a:solidFill>
                        </a:rPr>
                        <a:t>ANTES</a:t>
                      </a:r>
                      <a:endParaRPr lang="es-PA" sz="1400" b="0" dirty="0">
                        <a:solidFill>
                          <a:schemeClr val="tx1"/>
                        </a:solidFill>
                      </a:endParaRPr>
                    </a:p>
                  </a:txBody>
                  <a:tcPr>
                    <a:noFill/>
                  </a:tcPr>
                </a:tc>
                <a:tc>
                  <a:txBody>
                    <a:bodyPr/>
                    <a:lstStyle/>
                    <a:p>
                      <a:r>
                        <a:rPr lang="es-PA" sz="1400" dirty="0" smtClean="0"/>
                        <a:t>AREA TEMÁTICA</a:t>
                      </a:r>
                      <a:endParaRPr lang="es-PA" sz="1400" dirty="0"/>
                    </a:p>
                  </a:txBody>
                  <a:tcPr>
                    <a:solidFill>
                      <a:srgbClr val="1988AF">
                        <a:alpha val="87000"/>
                      </a:srgbClr>
                    </a:solidFill>
                  </a:tcPr>
                </a:tc>
                <a:tc>
                  <a:txBody>
                    <a:bodyPr/>
                    <a:lstStyle/>
                    <a:p>
                      <a:r>
                        <a:rPr lang="es-PA" sz="1400" dirty="0" smtClean="0"/>
                        <a:t>META</a:t>
                      </a:r>
                      <a:endParaRPr lang="es-PA" sz="1400" dirty="0"/>
                    </a:p>
                  </a:txBody>
                  <a:tcPr>
                    <a:solidFill>
                      <a:srgbClr val="1988AF">
                        <a:alpha val="87000"/>
                      </a:srgbClr>
                    </a:solidFill>
                  </a:tcPr>
                </a:tc>
                <a:tc>
                  <a:txBody>
                    <a:bodyPr/>
                    <a:lstStyle/>
                    <a:p>
                      <a:r>
                        <a:rPr lang="es-PA" sz="1400" dirty="0" smtClean="0"/>
                        <a:t>PROPÓSITO INDICATIVO</a:t>
                      </a:r>
                      <a:endParaRPr lang="es-PA" sz="1400" dirty="0"/>
                    </a:p>
                  </a:txBody>
                  <a:tcPr>
                    <a:solidFill>
                      <a:srgbClr val="1988AF">
                        <a:alpha val="87000"/>
                      </a:srgbClr>
                    </a:solidFill>
                  </a:tcPr>
                </a:tc>
                <a:tc>
                  <a:txBody>
                    <a:bodyPr/>
                    <a:lstStyle/>
                    <a:p>
                      <a:r>
                        <a:rPr lang="es-PA" sz="1400" dirty="0" smtClean="0"/>
                        <a:t>INDICADOR</a:t>
                      </a:r>
                      <a:endParaRPr lang="es-PA" sz="1400" dirty="0"/>
                    </a:p>
                  </a:txBody>
                  <a:tcPr>
                    <a:solidFill>
                      <a:srgbClr val="1988AF">
                        <a:alpha val="87000"/>
                      </a:srgbClr>
                    </a:solidFill>
                  </a:tcPr>
                </a:tc>
              </a:tr>
              <a:tr h="461718">
                <a:tc>
                  <a:txBody>
                    <a:bodyPr/>
                    <a:lstStyle/>
                    <a:p>
                      <a:r>
                        <a:rPr lang="es-PA" sz="1400" dirty="0" smtClean="0">
                          <a:solidFill>
                            <a:schemeClr val="tx1"/>
                          </a:solidFill>
                        </a:rPr>
                        <a:t>DESPUÉS</a:t>
                      </a:r>
                      <a:endParaRPr lang="es-PA" sz="1400" dirty="0">
                        <a:solidFill>
                          <a:schemeClr val="tx1"/>
                        </a:solidFill>
                      </a:endParaRPr>
                    </a:p>
                  </a:txBody>
                  <a:tcPr>
                    <a:noFill/>
                  </a:tcPr>
                </a:tc>
                <a:tc>
                  <a:txBody>
                    <a:bodyPr/>
                    <a:lstStyle/>
                    <a:p>
                      <a:r>
                        <a:rPr lang="es-PA" sz="1400" dirty="0" smtClean="0">
                          <a:solidFill>
                            <a:schemeClr val="bg1"/>
                          </a:solidFill>
                        </a:rPr>
                        <a:t>ÁREA  TEMÁTICA</a:t>
                      </a:r>
                      <a:endParaRPr lang="es-PA" sz="1400" dirty="0">
                        <a:solidFill>
                          <a:schemeClr val="bg1"/>
                        </a:solidFill>
                      </a:endParaRPr>
                    </a:p>
                  </a:txBody>
                  <a:tcPr>
                    <a:solidFill>
                      <a:srgbClr val="1988AF">
                        <a:alpha val="87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400" dirty="0" smtClean="0">
                          <a:solidFill>
                            <a:schemeClr val="bg1"/>
                          </a:solidFill>
                        </a:rPr>
                        <a:t>OBJETIVO</a:t>
                      </a:r>
                    </a:p>
                  </a:txBody>
                  <a:tcPr>
                    <a:solidFill>
                      <a:srgbClr val="1988AF">
                        <a:alpha val="87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400" dirty="0" smtClean="0">
                          <a:solidFill>
                            <a:schemeClr val="bg1"/>
                          </a:solidFill>
                        </a:rPr>
                        <a:t>OBJETIVO ESPECÍFICO</a:t>
                      </a:r>
                    </a:p>
                  </a:txBody>
                  <a:tcPr>
                    <a:solidFill>
                      <a:srgbClr val="1988AF">
                        <a:alpha val="87000"/>
                      </a:srgbClr>
                    </a:solidFill>
                  </a:tcPr>
                </a:tc>
                <a:tc>
                  <a:txBody>
                    <a:bodyPr/>
                    <a:lstStyle/>
                    <a:p>
                      <a:endParaRPr lang="es-PA" dirty="0"/>
                    </a:p>
                  </a:txBody>
                  <a:tcPr>
                    <a:solidFill>
                      <a:srgbClr val="1988AF">
                        <a:alpha val="87000"/>
                      </a:srgbClr>
                    </a:solidFill>
                  </a:tcPr>
                </a:tc>
              </a:tr>
              <a:tr h="1252330">
                <a:tc>
                  <a:txBody>
                    <a:bodyPr/>
                    <a:lstStyle/>
                    <a:p>
                      <a:r>
                        <a:rPr lang="es-PA" sz="1400" dirty="0" smtClean="0">
                          <a:solidFill>
                            <a:schemeClr val="tx1"/>
                          </a:solidFill>
                        </a:rPr>
                        <a:t>ANTES</a:t>
                      </a:r>
                      <a:endParaRPr lang="es-PA" dirty="0">
                        <a:solidFill>
                          <a:schemeClr val="tx1"/>
                        </a:solidFill>
                      </a:endParaRPr>
                    </a:p>
                  </a:txBody>
                  <a:tcPr>
                    <a:noFill/>
                  </a:tcPr>
                </a:tc>
                <a:tc>
                  <a:txBody>
                    <a:bodyPr/>
                    <a:lstStyle/>
                    <a:p>
                      <a:r>
                        <a:rPr lang="es-PA" sz="1200" dirty="0" smtClean="0"/>
                        <a:t>Gestión de Recursos Hídricos</a:t>
                      </a:r>
                      <a:endParaRPr lang="es-PA" sz="1200" dirty="0"/>
                    </a:p>
                  </a:txBody>
                  <a:tcPr/>
                </a:tc>
                <a:tc>
                  <a:txBody>
                    <a:bodyPr/>
                    <a:lstStyle/>
                    <a:p>
                      <a:r>
                        <a:rPr lang="es-PA" sz="1200" dirty="0" smtClean="0"/>
                        <a:t>Suministro de agua</a:t>
                      </a:r>
                      <a:endParaRPr lang="es-PA" sz="1200" dirty="0"/>
                    </a:p>
                  </a:txBody>
                  <a:tcPr/>
                </a:tc>
                <a:tc>
                  <a:txBody>
                    <a:bodyPr/>
                    <a:lstStyle/>
                    <a:p>
                      <a:r>
                        <a:rPr kumimoji="0" lang="es-ES" sz="1200" kern="1200" dirty="0" smtClean="0">
                          <a:solidFill>
                            <a:schemeClr val="dk1"/>
                          </a:solidFill>
                          <a:latin typeface="+mn-lt"/>
                          <a:ea typeface="+mn-ea"/>
                          <a:cs typeface="+mn-cs"/>
                        </a:rPr>
                        <a:t>Mejorar la tecnología para incrementar la eficiencia en el uso del agua en la industria y la agricultura y para el consumo doméstico</a:t>
                      </a:r>
                      <a:endParaRPr lang="es-PA" sz="1200" dirty="0"/>
                    </a:p>
                  </a:txBody>
                  <a:tcPr/>
                </a:tc>
                <a:tc>
                  <a:txBody>
                    <a:bodyPr/>
                    <a:lstStyle/>
                    <a:p>
                      <a:r>
                        <a:rPr lang="es-PA" sz="1200" dirty="0" smtClean="0"/>
                        <a:t>Consumo  doméstico de agua por habitación o vivienda</a:t>
                      </a:r>
                      <a:endParaRPr lang="es-PA" sz="1200" dirty="0"/>
                    </a:p>
                  </a:txBody>
                  <a:tcPr/>
                </a:tc>
              </a:tr>
              <a:tr h="1024634">
                <a:tc>
                  <a:txBody>
                    <a:bodyPr/>
                    <a:lstStyle/>
                    <a:p>
                      <a:r>
                        <a:rPr lang="es-PA" sz="1400" dirty="0" smtClean="0">
                          <a:solidFill>
                            <a:schemeClr val="tx1"/>
                          </a:solidFill>
                        </a:rPr>
                        <a:t>DESPUÉS</a:t>
                      </a:r>
                      <a:endParaRPr lang="es-PA" sz="14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A" sz="1200" dirty="0" smtClean="0"/>
                        <a:t>Gestión de Recursos Hídricos</a:t>
                      </a:r>
                    </a:p>
                  </a:txBody>
                  <a:tcPr>
                    <a:solidFill>
                      <a:srgbClr val="E7EBF5"/>
                    </a:solidFill>
                  </a:tcPr>
                </a:tc>
                <a:tc>
                  <a:txBody>
                    <a:bodyPr/>
                    <a:lstStyle/>
                    <a:p>
                      <a:r>
                        <a:rPr lang="es-PA" sz="1200" dirty="0" smtClean="0"/>
                        <a:t>Mejorar el suministro de agua.</a:t>
                      </a:r>
                      <a:endParaRPr lang="es-PA" sz="1200" dirty="0"/>
                    </a:p>
                  </a:txBody>
                  <a:tcPr>
                    <a:solidFill>
                      <a:srgbClr val="E7EBF5"/>
                    </a:solidFill>
                  </a:tcPr>
                </a:tc>
                <a:tc>
                  <a:txBody>
                    <a:bodyPr/>
                    <a:lstStyle/>
                    <a:p>
                      <a:r>
                        <a:rPr lang="es-PA" sz="1200" dirty="0" smtClean="0"/>
                        <a:t>Incrementar la eficiencia en el uso del agua en la industria y la agricultura y para el consumo doméstico</a:t>
                      </a:r>
                      <a:endParaRPr lang="es-PA" sz="1200" dirty="0"/>
                    </a:p>
                  </a:txBody>
                  <a:tcPr>
                    <a:solidFill>
                      <a:srgbClr val="E7EBF5"/>
                    </a:solidFill>
                  </a:tcPr>
                </a:tc>
                <a:tc>
                  <a:txBody>
                    <a:bodyPr/>
                    <a:lstStyle/>
                    <a:p>
                      <a:r>
                        <a:rPr lang="es-PA" sz="1200" dirty="0" smtClean="0"/>
                        <a:t>Eficiencia en el uso del agua en el sector doméstico</a:t>
                      </a:r>
                      <a:endParaRPr lang="es-PA" sz="1200" dirty="0"/>
                    </a:p>
                  </a:txBody>
                  <a:tcPr>
                    <a:solidFill>
                      <a:srgbClr val="E7EBF5"/>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571500" y="6130925"/>
            <a:ext cx="7929563" cy="603250"/>
            <a:chOff x="571472" y="6131426"/>
            <a:chExt cx="7929618" cy="602952"/>
          </a:xfrm>
        </p:grpSpPr>
        <p:cxnSp>
          <p:nvCxnSpPr>
            <p:cNvPr id="6" name="5 Conector recto"/>
            <p:cNvCxnSpPr/>
            <p:nvPr/>
          </p:nvCxnSpPr>
          <p:spPr>
            <a:xfrm>
              <a:off x="571472" y="6572533"/>
              <a:ext cx="7929618"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6 Imagen" descr="UNEP.tif"/>
            <p:cNvPicPr>
              <a:picLocks noChangeAspect="1"/>
            </p:cNvPicPr>
            <p:nvPr/>
          </p:nvPicPr>
          <p:blipFill>
            <a:blip r:embed="rId3" cstate="print"/>
            <a:srcRect/>
            <a:stretch>
              <a:fillRect/>
            </a:stretch>
          </p:blipFill>
          <p:spPr bwMode="auto">
            <a:xfrm>
              <a:off x="7572396" y="6131426"/>
              <a:ext cx="571504" cy="602952"/>
            </a:xfrm>
            <a:prstGeom prst="rect">
              <a:avLst/>
            </a:prstGeom>
            <a:noFill/>
            <a:ln w="9525">
              <a:noFill/>
              <a:miter lim="800000"/>
              <a:headEnd/>
              <a:tailEnd/>
            </a:ln>
          </p:spPr>
        </p:pic>
      </p:grpSp>
      <p:grpSp>
        <p:nvGrpSpPr>
          <p:cNvPr id="12" name="11 Grupo"/>
          <p:cNvGrpSpPr/>
          <p:nvPr/>
        </p:nvGrpSpPr>
        <p:grpSpPr>
          <a:xfrm>
            <a:off x="457200" y="142875"/>
            <a:ext cx="8229600" cy="1304925"/>
            <a:chOff x="457200" y="142875"/>
            <a:chExt cx="8229600" cy="1304925"/>
          </a:xfrm>
        </p:grpSpPr>
        <p:pic>
          <p:nvPicPr>
            <p:cNvPr id="13" name="Picture 2"/>
            <p:cNvPicPr>
              <a:picLocks noChangeAspect="1" noChangeArrowheads="1"/>
            </p:cNvPicPr>
            <p:nvPr/>
          </p:nvPicPr>
          <p:blipFill>
            <a:blip r:embed="rId4" cstate="print"/>
            <a:srcRect/>
            <a:stretch>
              <a:fillRect/>
            </a:stretch>
          </p:blipFill>
          <p:spPr bwMode="auto">
            <a:xfrm>
              <a:off x="457200" y="142875"/>
              <a:ext cx="8229600" cy="1304925"/>
            </a:xfrm>
            <a:prstGeom prst="rect">
              <a:avLst/>
            </a:prstGeom>
            <a:noFill/>
            <a:ln w="9525">
              <a:noFill/>
              <a:miter lim="800000"/>
              <a:headEnd/>
              <a:tailEnd/>
            </a:ln>
          </p:spPr>
        </p:pic>
        <p:sp>
          <p:nvSpPr>
            <p:cNvPr id="14"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s-ES_tradnl" sz="4000" dirty="0" smtClean="0">
                  <a:solidFill>
                    <a:schemeClr val="bg1"/>
                  </a:solidFill>
                  <a:effectLst>
                    <a:outerShdw blurRad="38100" dist="38100" dir="2700000" algn="tl">
                      <a:srgbClr val="000000">
                        <a:alpha val="43137"/>
                      </a:srgbClr>
                    </a:outerShdw>
                  </a:effectLst>
                  <a:latin typeface="+mj-lt"/>
                  <a:ea typeface="+mj-ea"/>
                  <a:cs typeface="+mj-cs"/>
                </a:rPr>
                <a:t>Recomendaciones para el fortalecimiento de la ILAC</a:t>
              </a:r>
            </a:p>
          </p:txBody>
        </p:sp>
      </p:grpSp>
      <p:sp>
        <p:nvSpPr>
          <p:cNvPr id="15" name="2 Marcador de contenido"/>
          <p:cNvSpPr>
            <a:spLocks noGrp="1"/>
          </p:cNvSpPr>
          <p:nvPr>
            <p:ph idx="1"/>
          </p:nvPr>
        </p:nvSpPr>
        <p:spPr>
          <a:xfrm>
            <a:off x="609600" y="1711349"/>
            <a:ext cx="8064896" cy="4156051"/>
          </a:xfrm>
        </p:spPr>
        <p:txBody>
          <a:bodyPr>
            <a:noAutofit/>
          </a:bodyPr>
          <a:lstStyle/>
          <a:p>
            <a:pPr marL="0" indent="0" algn="ctr">
              <a:buNone/>
            </a:pPr>
            <a:r>
              <a:rPr lang="es-MX" sz="2800" i="1" dirty="0" smtClean="0">
                <a:solidFill>
                  <a:srgbClr val="CC0000"/>
                </a:solidFill>
                <a:latin typeface="Gill Sans MT" pitchFamily="34" charset="0"/>
              </a:rPr>
              <a:t>El GTIA urge a los Gobiernos a fortalecer las oficinas de estadística ambiental mediante:</a:t>
            </a:r>
          </a:p>
          <a:p>
            <a:pPr marL="0" indent="0" algn="ctr">
              <a:buNone/>
            </a:pPr>
            <a:endParaRPr lang="es-MX" sz="2400" i="1" dirty="0" smtClean="0">
              <a:latin typeface="Gill Sans MT" pitchFamily="34" charset="0"/>
            </a:endParaRPr>
          </a:p>
          <a:p>
            <a:r>
              <a:rPr lang="es-MX" sz="2400" dirty="0" smtClean="0">
                <a:solidFill>
                  <a:schemeClr val="tx1">
                    <a:lumMod val="75000"/>
                    <a:lumOff val="25000"/>
                  </a:schemeClr>
                </a:solidFill>
                <a:latin typeface="Gill Sans MT" pitchFamily="34" charset="0"/>
              </a:rPr>
              <a:t>Políticas nacionales para mejorar la gestión de la información ambiental</a:t>
            </a:r>
          </a:p>
          <a:p>
            <a:r>
              <a:rPr lang="es-MX" sz="2400" dirty="0" smtClean="0">
                <a:solidFill>
                  <a:schemeClr val="tx1">
                    <a:lumMod val="75000"/>
                    <a:lumOff val="25000"/>
                  </a:schemeClr>
                </a:solidFill>
                <a:latin typeface="Gill Sans MT" pitchFamily="34" charset="0"/>
              </a:rPr>
              <a:t>Aumento y capacitación de recursos humanos </a:t>
            </a:r>
          </a:p>
          <a:p>
            <a:r>
              <a:rPr lang="es-MX" sz="2400" dirty="0" smtClean="0">
                <a:solidFill>
                  <a:schemeClr val="tx1">
                    <a:lumMod val="75000"/>
                    <a:lumOff val="25000"/>
                  </a:schemeClr>
                </a:solidFill>
                <a:latin typeface="Gill Sans MT" pitchFamily="34" charset="0"/>
              </a:rPr>
              <a:t>Mayor aporte de recursos financieros</a:t>
            </a:r>
          </a:p>
          <a:p>
            <a:r>
              <a:rPr lang="es-MX" sz="2400" dirty="0" smtClean="0">
                <a:solidFill>
                  <a:schemeClr val="tx1">
                    <a:lumMod val="75000"/>
                    <a:lumOff val="25000"/>
                  </a:schemeClr>
                </a:solidFill>
                <a:latin typeface="Gill Sans MT" pitchFamily="34" charset="0"/>
              </a:rPr>
              <a:t>Establecimiento de Sistemas de Información Ambiental </a:t>
            </a:r>
          </a:p>
          <a:p>
            <a:r>
              <a:rPr lang="es-MX" sz="2400" dirty="0" smtClean="0">
                <a:solidFill>
                  <a:schemeClr val="tx1">
                    <a:lumMod val="75000"/>
                    <a:lumOff val="25000"/>
                  </a:schemeClr>
                </a:solidFill>
                <a:latin typeface="Gill Sans MT" pitchFamily="34" charset="0"/>
              </a:rPr>
              <a:t>Cooperación horizontal y triangular</a:t>
            </a:r>
          </a:p>
          <a:p>
            <a:pPr>
              <a:buNone/>
            </a:pPr>
            <a:r>
              <a:rPr lang="es-MX" sz="2800" dirty="0" smtClean="0">
                <a:latin typeface="Gill Sans MT" pitchFamily="34" charset="0"/>
              </a:rPr>
              <a:t> </a:t>
            </a:r>
            <a:endParaRPr lang="es-PA" sz="2800" dirty="0">
              <a:latin typeface="Gill Sans MT"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2146</Words>
  <Application>Microsoft Office PowerPoint</Application>
  <PresentationFormat>On-screen Show (4:3)</PresentationFormat>
  <Paragraphs>181</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Tema de Office</vt:lpstr>
      <vt:lpstr>Image</vt:lpstr>
      <vt:lpstr>Indicadores Ambientales de la Iniciativa Latinoamericana y Caribeña para el Desarrollo Sostenible (ILAC)</vt:lpstr>
      <vt:lpstr>Antecedentes</vt:lpstr>
      <vt:lpstr>Slide 3</vt:lpstr>
      <vt:lpstr>Objetivos de la Red Intergubernamental</vt:lpstr>
      <vt:lpstr>Slide 5</vt:lpstr>
      <vt:lpstr>Objetivos de la Red Intergubernamental</vt:lpstr>
      <vt:lpstr>Slide 7</vt:lpstr>
      <vt:lpstr>Objetivos de la Red Intergubernamental</vt:lpstr>
      <vt:lpstr>Slide 9</vt:lpstr>
      <vt:lpstr>Slide 10</vt:lpstr>
      <vt:lpstr>Slide 11</vt:lpstr>
      <vt:lpstr>Slide 12</vt:lpstr>
      <vt:lpstr>Slide 13</vt:lpstr>
    </vt:vector>
  </TitlesOfParts>
  <Company>Naciones Unidas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Reunión Regional en CPS para América Latina y el Caribe</dc:title>
  <dc:creator>PNUMA</dc:creator>
  <cp:lastModifiedBy>Sony Customer</cp:lastModifiedBy>
  <cp:revision>132</cp:revision>
  <dcterms:created xsi:type="dcterms:W3CDTF">2009-10-13T21:17:31Z</dcterms:created>
  <dcterms:modified xsi:type="dcterms:W3CDTF">2012-01-27T18:26:03Z</dcterms:modified>
</cp:coreProperties>
</file>