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1" r:id="rId2"/>
    <p:sldId id="263" r:id="rId3"/>
    <p:sldId id="276" r:id="rId4"/>
    <p:sldId id="277" r:id="rId5"/>
    <p:sldId id="278" r:id="rId6"/>
    <p:sldId id="279" r:id="rId7"/>
    <p:sldId id="268" r:id="rId8"/>
    <p:sldId id="258" r:id="rId9"/>
    <p:sldId id="266"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756" autoAdjust="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8F83F6-35EC-49EC-B779-E42820226FA9}" type="datetimeFigureOut">
              <a:rPr lang="es-PA" smtClean="0"/>
              <a:pPr/>
              <a:t>01/27/2012</a:t>
            </a:fld>
            <a:endParaRPr lang="es-P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1F028B-76E8-47B9-A7CA-38211F02BE4C}" type="slidenum">
              <a:rPr lang="es-PA" smtClean="0"/>
              <a:pPr/>
              <a:t>‹#›</a:t>
            </a:fld>
            <a:endParaRPr lang="es-P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s-PA" dirty="0" err="1" smtClean="0"/>
              <a:t>Details</a:t>
            </a:r>
            <a:r>
              <a:rPr lang="es-PA" dirty="0" smtClean="0"/>
              <a:t> of </a:t>
            </a:r>
            <a:r>
              <a:rPr lang="es-PA" dirty="0" err="1" smtClean="0"/>
              <a:t>the</a:t>
            </a:r>
            <a:r>
              <a:rPr lang="es-PA" dirty="0" smtClean="0"/>
              <a:t> </a:t>
            </a:r>
            <a:r>
              <a:rPr lang="es-PA" dirty="0" err="1" smtClean="0"/>
              <a:t>objectives</a:t>
            </a:r>
            <a:r>
              <a:rPr lang="es-PA" dirty="0" smtClean="0"/>
              <a:t> of </a:t>
            </a:r>
            <a:r>
              <a:rPr lang="es-PA" dirty="0" err="1" smtClean="0"/>
              <a:t>the</a:t>
            </a:r>
            <a:r>
              <a:rPr lang="es-PA" dirty="0" smtClean="0"/>
              <a:t> </a:t>
            </a:r>
            <a:r>
              <a:rPr lang="es-PA" dirty="0" err="1" smtClean="0"/>
              <a:t>meeting</a:t>
            </a:r>
            <a:r>
              <a:rPr lang="es-PA" dirty="0" smtClean="0"/>
              <a:t>:</a:t>
            </a:r>
          </a:p>
          <a:p>
            <a:pPr lvl="0"/>
            <a:r>
              <a:rPr lang="en-GB" sz="1200" kern="1200" dirty="0" smtClean="0">
                <a:solidFill>
                  <a:schemeClr val="tx1"/>
                </a:solidFill>
                <a:latin typeface="+mn-lt"/>
                <a:ea typeface="+mn-ea"/>
                <a:cs typeface="+mn-cs"/>
              </a:rPr>
              <a:t>Provide a global and regional overview on SCP and the Marrakech Process progress in Latin America and the Caribbean;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Report progress on the Regional Strategy on SCP and other activities on SCP in Latin America and the Caribbean;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Share experience in the implementation of SCP;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Build capacity on key SCP areas by organizing thematic working groups related to priority areas being implemented in Latin America and the Caribbean;</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Contribute to the preparatory processed at national, sub-regional and regional level towards Rio 2012. </a:t>
            </a:r>
            <a:r>
              <a:rPr lang="en-GB" sz="1200" b="1" kern="1200" dirty="0" smtClean="0">
                <a:solidFill>
                  <a:schemeClr val="tx1"/>
                </a:solidFill>
                <a:latin typeface="+mn-lt"/>
                <a:ea typeface="+mn-ea"/>
                <a:cs typeface="+mn-cs"/>
              </a:rPr>
              <a:t> </a:t>
            </a:r>
            <a:endParaRPr lang="es-PA"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1F028B-76E8-47B9-A7CA-38211F02BE4C}" type="slidenum">
              <a:rPr lang="es-PA" smtClean="0"/>
              <a:pPr/>
              <a:t>1</a:t>
            </a:fld>
            <a:endParaRPr lang="es-P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A" dirty="0"/>
          </a:p>
        </p:txBody>
      </p:sp>
      <p:sp>
        <p:nvSpPr>
          <p:cNvPr id="4" name="Slide Number Placeholder 3"/>
          <p:cNvSpPr>
            <a:spLocks noGrp="1"/>
          </p:cNvSpPr>
          <p:nvPr>
            <p:ph type="sldNum" sz="quarter" idx="10"/>
          </p:nvPr>
        </p:nvSpPr>
        <p:spPr/>
        <p:txBody>
          <a:bodyPr/>
          <a:lstStyle/>
          <a:p>
            <a:fld id="{BD1F028B-76E8-47B9-A7CA-38211F02BE4C}" type="slidenum">
              <a:rPr lang="es-PA" smtClean="0"/>
              <a:pPr/>
              <a:t>5</a:t>
            </a:fld>
            <a:endParaRPr lang="es-P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PA" dirty="0"/>
          </a:p>
        </p:txBody>
      </p:sp>
      <p:sp>
        <p:nvSpPr>
          <p:cNvPr id="4" name="Slide Number Placeholder 3"/>
          <p:cNvSpPr>
            <a:spLocks noGrp="1"/>
          </p:cNvSpPr>
          <p:nvPr>
            <p:ph type="sldNum" sz="quarter" idx="10"/>
          </p:nvPr>
        </p:nvSpPr>
        <p:spPr/>
        <p:txBody>
          <a:bodyPr/>
          <a:lstStyle/>
          <a:p>
            <a:fld id="{BD1F028B-76E8-47B9-A7CA-38211F02BE4C}" type="slidenum">
              <a:rPr lang="es-PA" smtClean="0"/>
              <a:pPr/>
              <a:t>6</a:t>
            </a:fld>
            <a:endParaRPr lang="es-P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lvl="0"/>
            <a:r>
              <a:rPr lang="en-GB" sz="1200" kern="1200" dirty="0" smtClean="0">
                <a:solidFill>
                  <a:schemeClr val="tx1"/>
                </a:solidFill>
                <a:latin typeface="+mn-lt"/>
                <a:ea typeface="+mn-ea"/>
                <a:cs typeface="+mn-cs"/>
              </a:rPr>
              <a:t>The 10YFP on SCP was one of the five themes considered by the UN CSD at its 18th and 19th sessions (2010-2011). Delegations recognized SCP as a key area of action to achieve sustainable development and highlighted the readiness of the international community to take action.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At the CSD 18 and 19, the willingness of both developed and developing countries to have a 10YFP on SCP was clear. Governments recognized the progress achieved, notably through the work of the Marrakech Process, but also the fact that further progress in achieving SCP would require a more coherent and sustained approach to provide policies and tools for implementation, more cooperation to scale up and replicate successful SCP initiatives and activities as well as more information and capacity building for mainstreaming SCP at all levels.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As stated in the report of CSD19, full agreement was found on the whole of the text of the 10YFP (attached for reference). After two weeks of intense negotiations, consensus was achieved on most of the content of a CSD decision for the five themes, including full agreement on the 10YFP text. However, on the last day of negotiations, a small number of outstanding issues remained regarding the texts on chemicals, waste management, the preamble, and means of implementation. After long consultations, the CSD failed to adopt the decision due to these divergences and despite a strong momentum for SCP and the 10YFP.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The proposed text for the 10YFP would have established a 10YFP covering the period 2011-2021, and included a common vision, before detailing the functions of the 10YFP, its organizational structure, means of implementation and SCP programmes and more specifically:</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It requested UNEP to serve as the secretariat, and to collaborate with relevant UN bodies, including through an interagency coordination group. Other features of the institutional structure included a multi-stakeholder board and national SCP focal points.</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It requested the establishment of a trust fund to support the implementation of the 10YFP in developing countries to develop and implement projects.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Defined mechanisms for supporting cooperation including a global clearinghouse platform to share information and tools.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The text agreed upon an initial and non-exhaustive list of programmes that would have built upon the experience gained through the Marrakech Process (consumer information, sustainable lifestyles and education, sustainable procurement, sustainable buildings and construction, sustainable tourism including eco-tourism).</a:t>
            </a:r>
            <a:endParaRPr lang="es-P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1F028B-76E8-47B9-A7CA-38211F02BE4C}" type="slidenum">
              <a:rPr lang="es-PA" smtClean="0"/>
              <a:pPr/>
              <a:t>7</a:t>
            </a:fld>
            <a:endParaRPr lang="es-P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GB" sz="1200" kern="1200" dirty="0" smtClean="0">
                <a:solidFill>
                  <a:schemeClr val="tx1"/>
                </a:solidFill>
                <a:latin typeface="+mn-lt"/>
                <a:ea typeface="+mn-ea"/>
                <a:cs typeface="+mn-cs"/>
              </a:rPr>
              <a:t>To promote the adoption of the 10 Years Framework of Programmes on Sustainable Consumption and Production at the United Nations Conference on Sustainable Development (Rio+20).</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reaffirm the four priorities, that are common to the countries in the region, recognizing the significant progress achieved in the implementation of activities in each one of them and, at the same time, highlighting the need of additional support to implement, replicate and disseminate successful experiences at national and regional level.</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mainstream SCP objectives into the design and implementation of State policies.</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integrate, in national development plans, actions that promote and strengthen SCP.</a:t>
            </a:r>
            <a:endParaRPr lang="es-P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1F028B-76E8-47B9-A7CA-38211F02BE4C}" type="slidenum">
              <a:rPr lang="es-PA" smtClean="0"/>
              <a:pPr/>
              <a:t>8</a:t>
            </a:fld>
            <a:endParaRPr lang="es-P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lvl="0"/>
            <a:r>
              <a:rPr lang="en-GB" sz="1200" kern="1200" dirty="0" smtClean="0">
                <a:solidFill>
                  <a:schemeClr val="tx1"/>
                </a:solidFill>
                <a:latin typeface="+mn-lt"/>
                <a:ea typeface="+mn-ea"/>
                <a:cs typeface="+mn-cs"/>
              </a:rPr>
              <a:t>To urge inclusive participation of the different social sectors in the formulation, capacity building and implementation of SCP policies, action plans or strategies and foster SCP strategies in all development sectors, according to the national priorities of each country in the region.</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guarantee the allocation of national resources, in addition to external financial support, for SCP implementation.</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internalize social and environmental costs and opportunities in the formulation of public policies.</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take advantage of local and national capacities and potential to generate regional synergy with the objective of achieving greater opportunities of supply and demand of sustainable goods and services which contribute to the promotion of SCP patterns.</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promote the life cycle approach as an instrument to build sustainability criteria, as well as transparent information in regards to sustainability attributes and characteristics.</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support the acceleration of research, innovation and technological development, with the intention of increasing resource efficiency.</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To ask for the ratification of the Executive Committee members for the 2011 – 2013 period, as indicated below:</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Caribbean sub-region: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St. Lucia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Alternate: Jamaica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of the Mesoamerican sub-region: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Costa Rica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Alternate: Cuba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of the Andean sub-region: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Ecuador</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Alternate: Colombia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of the Southern Cone sub-region:  </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Representative: Argentina</a:t>
            </a:r>
            <a:endParaRPr lang="es-PA" sz="1200" kern="1200" dirty="0" smtClean="0">
              <a:solidFill>
                <a:schemeClr val="tx1"/>
              </a:solidFill>
              <a:latin typeface="+mn-lt"/>
              <a:ea typeface="+mn-ea"/>
              <a:cs typeface="+mn-cs"/>
            </a:endParaRPr>
          </a:p>
          <a:p>
            <a:pPr lvl="0"/>
            <a:r>
              <a:rPr lang="en-GB" sz="1200" kern="1200" dirty="0" smtClean="0">
                <a:solidFill>
                  <a:schemeClr val="tx1"/>
                </a:solidFill>
                <a:latin typeface="+mn-lt"/>
                <a:ea typeface="+mn-ea"/>
                <a:cs typeface="+mn-cs"/>
              </a:rPr>
              <a:t>Alternate: Chile</a:t>
            </a:r>
            <a:endParaRPr lang="es-P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Pending for confirmation until 15 January 2012.</a:t>
            </a:r>
            <a:endParaRPr lang="es-P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D1F028B-76E8-47B9-A7CA-38211F02BE4C}" type="slidenum">
              <a:rPr lang="es-PA" smtClean="0"/>
              <a:pPr/>
              <a:t>9</a:t>
            </a:fld>
            <a:endParaRPr lang="es-P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pPr>
              <a:defRPr/>
            </a:pPr>
            <a:fld id="{6E810B42-5BEE-4C51-8ACC-DD10E4F0AAF6}" type="datetimeFigureOut">
              <a:rPr lang="en-US"/>
              <a:pPr>
                <a:defRPr/>
              </a:pPr>
              <a:t>1/27/2012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D92B870A-BD6D-4320-AE00-A20092C05B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9B4191FB-7938-40FD-9E0D-53B8BA6DA9B2}" type="datetimeFigureOut">
              <a:rPr lang="en-US"/>
              <a:pPr>
                <a:defRPr/>
              </a:pPr>
              <a:t>1/27/2012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5FC3637B-634A-45A0-A5AD-FCA5AEBF57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84B1E5BD-ACCE-4C6C-90E9-274FE431D7C6}" type="datetimeFigureOut">
              <a:rPr lang="en-US"/>
              <a:pPr>
                <a:defRPr/>
              </a:pPr>
              <a:t>1/27/2012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BFB94F70-691A-45E0-98C5-32A14D0A395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122E1AEB-F43D-4292-A0F9-B642CE4507D7}" type="datetimeFigureOut">
              <a:rPr lang="en-US"/>
              <a:pPr>
                <a:defRPr/>
              </a:pPr>
              <a:t>1/27/2012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356F6914-7162-4622-B134-245C165BFAB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8EBE425-C613-4879-B94C-77ABD565976D}" type="datetimeFigureOut">
              <a:rPr lang="en-US"/>
              <a:pPr>
                <a:defRPr/>
              </a:pPr>
              <a:t>1/27/2012</a:t>
            </a:fld>
            <a:endParaRPr lang="en-US"/>
          </a:p>
        </p:txBody>
      </p:sp>
      <p:sp>
        <p:nvSpPr>
          <p:cNvPr id="5" name="4 Marcador de pie de página"/>
          <p:cNvSpPr>
            <a:spLocks noGrp="1"/>
          </p:cNvSpPr>
          <p:nvPr>
            <p:ph type="ftr" sz="quarter" idx="11"/>
          </p:nvPr>
        </p:nvSpPr>
        <p:spPr/>
        <p:txBody>
          <a:bodyPr/>
          <a:lstStyle>
            <a:lvl1pPr>
              <a:defRPr/>
            </a:lvl1pPr>
          </a:lstStyle>
          <a:p>
            <a:pPr>
              <a:defRPr/>
            </a:pPr>
            <a:endParaRPr lang="en-US"/>
          </a:p>
        </p:txBody>
      </p:sp>
      <p:sp>
        <p:nvSpPr>
          <p:cNvPr id="6" name="5 Marcador de número de diapositiva"/>
          <p:cNvSpPr>
            <a:spLocks noGrp="1"/>
          </p:cNvSpPr>
          <p:nvPr>
            <p:ph type="sldNum" sz="quarter" idx="12"/>
          </p:nvPr>
        </p:nvSpPr>
        <p:spPr/>
        <p:txBody>
          <a:bodyPr/>
          <a:lstStyle>
            <a:lvl1pPr>
              <a:defRPr/>
            </a:lvl1pPr>
          </a:lstStyle>
          <a:p>
            <a:pPr>
              <a:defRPr/>
            </a:pPr>
            <a:fld id="{B30121FB-D80C-4DFB-B825-F131397100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3 Marcador de fecha"/>
          <p:cNvSpPr>
            <a:spLocks noGrp="1"/>
          </p:cNvSpPr>
          <p:nvPr>
            <p:ph type="dt" sz="half" idx="10"/>
          </p:nvPr>
        </p:nvSpPr>
        <p:spPr/>
        <p:txBody>
          <a:bodyPr/>
          <a:lstStyle>
            <a:lvl1pPr>
              <a:defRPr/>
            </a:lvl1pPr>
          </a:lstStyle>
          <a:p>
            <a:pPr>
              <a:defRPr/>
            </a:pPr>
            <a:fld id="{77B3BB18-0815-40DB-AB1E-CC42FC0800D9}" type="datetimeFigureOut">
              <a:rPr lang="en-US"/>
              <a:pPr>
                <a:defRPr/>
              </a:pPr>
              <a:t>1/27/2012</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E98178C2-8B59-49B6-B576-8EBF3DA9D8A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AEF44C29-5161-4CEF-8047-B992EDEDF7B3}" type="datetimeFigureOut">
              <a:rPr lang="en-US"/>
              <a:pPr>
                <a:defRPr/>
              </a:pPr>
              <a:t>1/27/2012</a:t>
            </a:fld>
            <a:endParaRPr lang="en-US"/>
          </a:p>
        </p:txBody>
      </p:sp>
      <p:sp>
        <p:nvSpPr>
          <p:cNvPr id="8" name="4 Marcador de pie de página"/>
          <p:cNvSpPr>
            <a:spLocks noGrp="1"/>
          </p:cNvSpPr>
          <p:nvPr>
            <p:ph type="ftr" sz="quarter" idx="11"/>
          </p:nvPr>
        </p:nvSpPr>
        <p:spPr/>
        <p:txBody>
          <a:bodyPr/>
          <a:lstStyle>
            <a:lvl1pPr>
              <a:defRPr/>
            </a:lvl1pPr>
          </a:lstStyle>
          <a:p>
            <a:pPr>
              <a:defRPr/>
            </a:pPr>
            <a:endParaRPr lang="en-US"/>
          </a:p>
        </p:txBody>
      </p:sp>
      <p:sp>
        <p:nvSpPr>
          <p:cNvPr id="9" name="5 Marcador de número de diapositiva"/>
          <p:cNvSpPr>
            <a:spLocks noGrp="1"/>
          </p:cNvSpPr>
          <p:nvPr>
            <p:ph type="sldNum" sz="quarter" idx="12"/>
          </p:nvPr>
        </p:nvSpPr>
        <p:spPr/>
        <p:txBody>
          <a:bodyPr/>
          <a:lstStyle>
            <a:lvl1pPr>
              <a:defRPr/>
            </a:lvl1pPr>
          </a:lstStyle>
          <a:p>
            <a:pPr>
              <a:defRPr/>
            </a:pPr>
            <a:fld id="{A7262A6E-FF39-48AD-B9AA-32B9BCB829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3 Marcador de fecha"/>
          <p:cNvSpPr>
            <a:spLocks noGrp="1"/>
          </p:cNvSpPr>
          <p:nvPr>
            <p:ph type="dt" sz="half" idx="10"/>
          </p:nvPr>
        </p:nvSpPr>
        <p:spPr/>
        <p:txBody>
          <a:bodyPr/>
          <a:lstStyle>
            <a:lvl1pPr>
              <a:defRPr/>
            </a:lvl1pPr>
          </a:lstStyle>
          <a:p>
            <a:pPr>
              <a:defRPr/>
            </a:pPr>
            <a:fld id="{E17F0620-537E-4754-A623-5337C7B573DC}" type="datetimeFigureOut">
              <a:rPr lang="en-US"/>
              <a:pPr>
                <a:defRPr/>
              </a:pPr>
              <a:t>1/27/2012</a:t>
            </a:fld>
            <a:endParaRPr lang="en-US"/>
          </a:p>
        </p:txBody>
      </p:sp>
      <p:sp>
        <p:nvSpPr>
          <p:cNvPr id="4" name="4 Marcador de pie de página"/>
          <p:cNvSpPr>
            <a:spLocks noGrp="1"/>
          </p:cNvSpPr>
          <p:nvPr>
            <p:ph type="ftr" sz="quarter" idx="11"/>
          </p:nvPr>
        </p:nvSpPr>
        <p:spPr/>
        <p:txBody>
          <a:bodyPr/>
          <a:lstStyle>
            <a:lvl1pPr>
              <a:defRPr/>
            </a:lvl1pPr>
          </a:lstStyle>
          <a:p>
            <a:pPr>
              <a:defRPr/>
            </a:pPr>
            <a:endParaRPr lang="en-US"/>
          </a:p>
        </p:txBody>
      </p:sp>
      <p:sp>
        <p:nvSpPr>
          <p:cNvPr id="5" name="5 Marcador de número de diapositiva"/>
          <p:cNvSpPr>
            <a:spLocks noGrp="1"/>
          </p:cNvSpPr>
          <p:nvPr>
            <p:ph type="sldNum" sz="quarter" idx="12"/>
          </p:nvPr>
        </p:nvSpPr>
        <p:spPr/>
        <p:txBody>
          <a:bodyPr/>
          <a:lstStyle>
            <a:lvl1pPr>
              <a:defRPr/>
            </a:lvl1pPr>
          </a:lstStyle>
          <a:p>
            <a:pPr>
              <a:defRPr/>
            </a:pPr>
            <a:fld id="{6CB1C163-D776-49D4-81B9-03ECFD3AF89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72F785C7-8346-42D6-8F82-D4855E39A97A}" type="datetimeFigureOut">
              <a:rPr lang="en-US"/>
              <a:pPr>
                <a:defRPr/>
              </a:pPr>
              <a:t>1/27/2012</a:t>
            </a:fld>
            <a:endParaRPr lang="en-US"/>
          </a:p>
        </p:txBody>
      </p:sp>
      <p:sp>
        <p:nvSpPr>
          <p:cNvPr id="3" name="4 Marcador de pie de página"/>
          <p:cNvSpPr>
            <a:spLocks noGrp="1"/>
          </p:cNvSpPr>
          <p:nvPr>
            <p:ph type="ftr" sz="quarter" idx="11"/>
          </p:nvPr>
        </p:nvSpPr>
        <p:spPr/>
        <p:txBody>
          <a:bodyPr/>
          <a:lstStyle>
            <a:lvl1pPr>
              <a:defRPr/>
            </a:lvl1pPr>
          </a:lstStyle>
          <a:p>
            <a:pPr>
              <a:defRPr/>
            </a:pPr>
            <a:endParaRPr lang="en-US"/>
          </a:p>
        </p:txBody>
      </p:sp>
      <p:sp>
        <p:nvSpPr>
          <p:cNvPr id="4" name="5 Marcador de número de diapositiva"/>
          <p:cNvSpPr>
            <a:spLocks noGrp="1"/>
          </p:cNvSpPr>
          <p:nvPr>
            <p:ph type="sldNum" sz="quarter" idx="12"/>
          </p:nvPr>
        </p:nvSpPr>
        <p:spPr/>
        <p:txBody>
          <a:bodyPr/>
          <a:lstStyle>
            <a:lvl1pPr>
              <a:defRPr/>
            </a:lvl1pPr>
          </a:lstStyle>
          <a:p>
            <a:pPr>
              <a:defRPr/>
            </a:pPr>
            <a:fld id="{C4EF6C7F-1E33-45F0-A3DC-EB64F37BFA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6664EDE-08F9-4E18-BA37-BDB6967D0C9F}" type="datetimeFigureOut">
              <a:rPr lang="en-US"/>
              <a:pPr>
                <a:defRPr/>
              </a:pPr>
              <a:t>1/27/2012</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DB5BC22A-42C3-4AB0-888C-FA5E97BAA7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96687976-A90A-4701-BB53-57174AEF742E}" type="datetimeFigureOut">
              <a:rPr lang="en-US"/>
              <a:pPr>
                <a:defRPr/>
              </a:pPr>
              <a:t>1/27/2012</a:t>
            </a:fld>
            <a:endParaRPr lang="en-US"/>
          </a:p>
        </p:txBody>
      </p:sp>
      <p:sp>
        <p:nvSpPr>
          <p:cNvPr id="6" name="4 Marcador de pie de página"/>
          <p:cNvSpPr>
            <a:spLocks noGrp="1"/>
          </p:cNvSpPr>
          <p:nvPr>
            <p:ph type="ftr" sz="quarter" idx="11"/>
          </p:nvPr>
        </p:nvSpPr>
        <p:spPr/>
        <p:txBody>
          <a:bodyPr/>
          <a:lstStyle>
            <a:lvl1pPr>
              <a:defRPr/>
            </a:lvl1pPr>
          </a:lstStyle>
          <a:p>
            <a:pPr>
              <a:defRPr/>
            </a:pPr>
            <a:endParaRPr lang="en-US"/>
          </a:p>
        </p:txBody>
      </p:sp>
      <p:sp>
        <p:nvSpPr>
          <p:cNvPr id="7" name="5 Marcador de número de diapositiva"/>
          <p:cNvSpPr>
            <a:spLocks noGrp="1"/>
          </p:cNvSpPr>
          <p:nvPr>
            <p:ph type="sldNum" sz="quarter" idx="12"/>
          </p:nvPr>
        </p:nvSpPr>
        <p:spPr/>
        <p:txBody>
          <a:bodyPr/>
          <a:lstStyle>
            <a:lvl1pPr>
              <a:defRPr/>
            </a:lvl1pPr>
          </a:lstStyle>
          <a:p>
            <a:pPr>
              <a:defRPr/>
            </a:pPr>
            <a:fld id="{95A761EC-F763-42AD-A85D-C06EC4594F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38EA54F-4050-42F7-AEF3-359636F104EE}" type="datetimeFigureOut">
              <a:rPr lang="en-US"/>
              <a:pPr>
                <a:defRPr/>
              </a:pPr>
              <a:t>1/27/2012</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97B2C98-AB4E-45DE-98FB-1E39B1EAF4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57200" y="142875"/>
            <a:ext cx="8229600" cy="1304925"/>
          </a:xfrm>
          <a:prstGeom prst="rect">
            <a:avLst/>
          </a:prstGeom>
          <a:noFill/>
          <a:ln w="9525">
            <a:noFill/>
            <a:miter lim="800000"/>
            <a:headEnd/>
            <a:tailEnd/>
          </a:ln>
        </p:spPr>
      </p:pic>
      <p:sp>
        <p:nvSpPr>
          <p:cNvPr id="2051" name="1 Título"/>
          <p:cNvSpPr>
            <a:spLocks noGrp="1"/>
          </p:cNvSpPr>
          <p:nvPr>
            <p:ph type="title"/>
          </p:nvPr>
        </p:nvSpPr>
        <p:spPr/>
        <p:txBody>
          <a:bodyPr/>
          <a:lstStyle/>
          <a:p>
            <a:r>
              <a:rPr lang="es-AR" sz="4000" dirty="0" smtClean="0">
                <a:solidFill>
                  <a:schemeClr val="bg1"/>
                </a:solidFill>
              </a:rPr>
              <a:t>VI </a:t>
            </a:r>
            <a:r>
              <a:rPr lang="en-US" sz="4000" dirty="0" smtClean="0">
                <a:solidFill>
                  <a:schemeClr val="bg1"/>
                </a:solidFill>
              </a:rPr>
              <a:t>Meeting of the Council of Government Experts on SCP</a:t>
            </a:r>
            <a:endParaRPr lang="es-ES" sz="4000" dirty="0" smtClean="0">
              <a:solidFill>
                <a:schemeClr val="bg1"/>
              </a:solidFill>
            </a:endParaRPr>
          </a:p>
        </p:txBody>
      </p:sp>
      <p:sp>
        <p:nvSpPr>
          <p:cNvPr id="2052" name="2 Marcador de contenido"/>
          <p:cNvSpPr>
            <a:spLocks noGrp="1"/>
          </p:cNvSpPr>
          <p:nvPr>
            <p:ph idx="1"/>
          </p:nvPr>
        </p:nvSpPr>
        <p:spPr>
          <a:xfrm>
            <a:off x="457200" y="1828800"/>
            <a:ext cx="8229600" cy="4343400"/>
          </a:xfrm>
        </p:spPr>
        <p:txBody>
          <a:bodyPr/>
          <a:lstStyle/>
          <a:p>
            <a:pPr algn="just" eaLnBrk="1" hangingPunct="1"/>
            <a:r>
              <a:rPr lang="es-PA" sz="2400" dirty="0" smtClean="0">
                <a:latin typeface="verdana (Cuerpo)"/>
              </a:rPr>
              <a:t>“</a:t>
            </a:r>
            <a:r>
              <a:rPr lang="en-GB" sz="2400" dirty="0" smtClean="0">
                <a:latin typeface="verdana (Cuerpo)"/>
              </a:rPr>
              <a:t>Regional Meeting on Sustainable Consumption and Production and its Contribution to Resource Efficiency” organized by UNEP with the support of CAF – Development Bank for </a:t>
            </a:r>
            <a:r>
              <a:rPr lang="en-GB" sz="2400" dirty="0" smtClean="0">
                <a:latin typeface="verdana (Cuerpo)"/>
              </a:rPr>
              <a:t>Latin America </a:t>
            </a:r>
            <a:r>
              <a:rPr lang="en-GB" sz="2400" dirty="0" smtClean="0">
                <a:latin typeface="verdana (Cuerpo)"/>
              </a:rPr>
              <a:t>(24 – 25 November 2011, Panama City, Panama) </a:t>
            </a:r>
          </a:p>
          <a:p>
            <a:pPr algn="just" eaLnBrk="1" hangingPunct="1"/>
            <a:r>
              <a:rPr lang="en-GB" sz="2400" dirty="0" smtClean="0">
                <a:latin typeface="verdana (Cuerpo)"/>
              </a:rPr>
              <a:t>Objectives:</a:t>
            </a:r>
          </a:p>
          <a:p>
            <a:pPr marL="914400" lvl="1" indent="-457200" algn="just" eaLnBrk="1" hangingPunct="1">
              <a:buFont typeface="Calibri" pitchFamily="34" charset="0"/>
              <a:buAutoNum type="arabicPeriod"/>
            </a:pPr>
            <a:r>
              <a:rPr lang="en-GB" sz="2000" dirty="0" smtClean="0">
                <a:latin typeface="verdana (Cuerpo)"/>
              </a:rPr>
              <a:t>Progress in the implementation of the Regional SCP strategy and other initiatives</a:t>
            </a:r>
          </a:p>
          <a:p>
            <a:pPr marL="914400" lvl="1" indent="-457200" algn="just" eaLnBrk="1" hangingPunct="1">
              <a:buFont typeface="Calibri" pitchFamily="34" charset="0"/>
              <a:buAutoNum type="arabicPeriod"/>
            </a:pPr>
            <a:r>
              <a:rPr lang="en-GB" sz="2000" dirty="0" smtClean="0">
                <a:latin typeface="verdana (Cuerpo)"/>
              </a:rPr>
              <a:t>Experiences in the implementation of SCP at national and regional level</a:t>
            </a:r>
          </a:p>
          <a:p>
            <a:pPr marL="914400" lvl="1" indent="-457200" algn="just" eaLnBrk="1" hangingPunct="1">
              <a:buFont typeface="Calibri" pitchFamily="34" charset="0"/>
              <a:buAutoNum type="arabicPeriod"/>
            </a:pPr>
            <a:r>
              <a:rPr lang="en-GB" sz="2000" dirty="0" smtClean="0">
                <a:latin typeface="verdana (Cuerpo)"/>
              </a:rPr>
              <a:t>Assess the SCP international and regional context and contribute to the Rio+20 preparatory process</a:t>
            </a:r>
          </a:p>
        </p:txBody>
      </p:sp>
      <p:cxnSp>
        <p:nvCxnSpPr>
          <p:cNvPr id="5" name="4 Conector recto"/>
          <p:cNvCxnSpPr/>
          <p:nvPr/>
        </p:nvCxnSpPr>
        <p:spPr>
          <a:xfrm>
            <a:off x="533400" y="6477000"/>
            <a:ext cx="7929563"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5 Imagen" descr="UNEP.tif"/>
          <p:cNvPicPr>
            <a:picLocks noChangeAspect="1"/>
          </p:cNvPicPr>
          <p:nvPr/>
        </p:nvPicPr>
        <p:blipFill>
          <a:blip r:embed="rId4" cstate="print"/>
          <a:srcRect/>
          <a:stretch>
            <a:fillRect/>
          </a:stretch>
        </p:blipFill>
        <p:spPr bwMode="auto">
          <a:xfrm>
            <a:off x="7620000" y="6019800"/>
            <a:ext cx="571500" cy="6032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2 Título"/>
          <p:cNvSpPr>
            <a:spLocks noGrp="1"/>
          </p:cNvSpPr>
          <p:nvPr>
            <p:ph type="title"/>
          </p:nvPr>
        </p:nvSpPr>
        <p:spPr>
          <a:xfrm>
            <a:off x="457200" y="1828800"/>
            <a:ext cx="8229600" cy="1143000"/>
          </a:xfrm>
        </p:spPr>
        <p:txBody>
          <a:bodyPr/>
          <a:lstStyle/>
          <a:p>
            <a:r>
              <a:rPr lang="es-AR" dirty="0" smtClean="0">
                <a:solidFill>
                  <a:schemeClr val="bg1"/>
                </a:solidFill>
              </a:rPr>
              <a:t>Evaluación de avances en CPS</a:t>
            </a:r>
            <a:endParaRPr lang="es-ES" dirty="0" smtClean="0">
              <a:solidFill>
                <a:schemeClr val="bg1"/>
              </a:solidFill>
            </a:endParaRPr>
          </a:p>
        </p:txBody>
      </p:sp>
      <p:sp>
        <p:nvSpPr>
          <p:cNvPr id="4100" name="3 Marcador de contenido"/>
          <p:cNvSpPr>
            <a:spLocks noGrp="1"/>
          </p:cNvSpPr>
          <p:nvPr>
            <p:ph idx="1"/>
          </p:nvPr>
        </p:nvSpPr>
        <p:spPr/>
        <p:txBody>
          <a:bodyPr/>
          <a:lstStyle/>
          <a:p>
            <a:r>
              <a:rPr lang="en-GB" sz="2800" dirty="0" smtClean="0">
                <a:latin typeface="verdana (Cuerpo)"/>
              </a:rPr>
              <a:t>Latin America and the Caribbean has been one of the most active regions in the implementation of initiatives and projects that promote sustainable consumption and production.</a:t>
            </a:r>
            <a:endParaRPr lang="es-ES" sz="2800" dirty="0" smtClean="0">
              <a:latin typeface="verdana (Cuerpo)"/>
            </a:endParaRPr>
          </a:p>
          <a:p>
            <a:endParaRPr lang="es-ES" sz="2800" dirty="0" smtClean="0">
              <a:latin typeface="verdana (Cuerpo)"/>
            </a:endParaRPr>
          </a:p>
          <a:p>
            <a:r>
              <a:rPr lang="en-GB" sz="2800" dirty="0" smtClean="0">
                <a:latin typeface="verdana (Cuerpo)"/>
              </a:rPr>
              <a:t>Focused on 4 common priorities</a:t>
            </a:r>
            <a:r>
              <a:rPr lang="es-ES" sz="2800" dirty="0" smtClean="0">
                <a:latin typeface="verdana (Cuerpo)"/>
              </a:rPr>
              <a:t>:</a:t>
            </a:r>
          </a:p>
          <a:p>
            <a:pPr lvl="1"/>
            <a:r>
              <a:rPr lang="en-GB" dirty="0" smtClean="0"/>
              <a:t>National SCP Policies, Programmes and Strategies </a:t>
            </a:r>
            <a:endParaRPr lang="es-PA" dirty="0" smtClean="0"/>
          </a:p>
          <a:p>
            <a:pPr lvl="1"/>
            <a:r>
              <a:rPr lang="en-GB" dirty="0" smtClean="0"/>
              <a:t>Small and Medium Enterprises </a:t>
            </a:r>
            <a:endParaRPr lang="es-PA" dirty="0" smtClean="0"/>
          </a:p>
          <a:p>
            <a:pPr lvl="1"/>
            <a:r>
              <a:rPr lang="en-GB" dirty="0" smtClean="0"/>
              <a:t>Sustainable Public Procurement </a:t>
            </a:r>
          </a:p>
          <a:p>
            <a:pPr lvl="1"/>
            <a:r>
              <a:rPr lang="en-GB" dirty="0" smtClean="0"/>
              <a:t>Sustainable Lifestyles </a:t>
            </a:r>
            <a:endParaRPr lang="es-ES" dirty="0" smtClean="0"/>
          </a:p>
        </p:txBody>
      </p:sp>
      <p:grpSp>
        <p:nvGrpSpPr>
          <p:cNvPr id="4101"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4103" name="6 Imagen" descr="UNEP.tif"/>
            <p:cNvPicPr>
              <a:picLocks noChangeAspect="1"/>
            </p:cNvPicPr>
            <p:nvPr/>
          </p:nvPicPr>
          <p:blipFill>
            <a:blip r:embed="rId2" cstate="print"/>
            <a:srcRect/>
            <a:stretch>
              <a:fillRect/>
            </a:stretch>
          </p:blipFill>
          <p:spPr bwMode="auto">
            <a:xfrm>
              <a:off x="7572396" y="6131426"/>
              <a:ext cx="571504" cy="602952"/>
            </a:xfrm>
            <a:prstGeom prst="rect">
              <a:avLst/>
            </a:prstGeom>
            <a:noFill/>
            <a:ln w="9525">
              <a:noFill/>
              <a:miter lim="800000"/>
              <a:headEnd/>
              <a:tailEnd/>
            </a:ln>
          </p:spPr>
        </p:pic>
      </p:grpSp>
      <p:pic>
        <p:nvPicPr>
          <p:cNvPr id="8" name="Picture 2"/>
          <p:cNvPicPr>
            <a:picLocks noChangeAspect="1" noChangeArrowheads="1"/>
          </p:cNvPicPr>
          <p:nvPr/>
        </p:nvPicPr>
        <p:blipFill>
          <a:blip r:embed="rId3" cstate="print"/>
          <a:srcRect/>
          <a:stretch>
            <a:fillRect/>
          </a:stretch>
        </p:blipFill>
        <p:spPr bwMode="auto">
          <a:xfrm>
            <a:off x="457200" y="142875"/>
            <a:ext cx="8229600" cy="1304925"/>
          </a:xfrm>
          <a:prstGeom prst="rect">
            <a:avLst/>
          </a:prstGeom>
          <a:noFill/>
          <a:ln w="9525">
            <a:noFill/>
            <a:miter lim="800000"/>
            <a:headEnd/>
            <a:tailEnd/>
          </a:ln>
        </p:spPr>
      </p:pic>
      <p:sp>
        <p:nvSpPr>
          <p:cNvPr id="9" name="2 Título"/>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400" b="0" i="0" u="none" strike="noStrike" kern="1200" cap="none" spc="0" normalizeH="0" baseline="0" dirty="0" smtClean="0">
                <a:ln>
                  <a:noFill/>
                </a:ln>
                <a:solidFill>
                  <a:schemeClr val="bg1"/>
                </a:solidFill>
                <a:effectLst/>
                <a:uLnTx/>
                <a:uFillTx/>
                <a:latin typeface="+mj-lt"/>
                <a:ea typeface="+mj-ea"/>
                <a:cs typeface="+mj-cs"/>
              </a:rPr>
              <a:t>Evaluation of progress in SCP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srcRect/>
          <a:stretch>
            <a:fillRect/>
          </a:stretch>
        </p:blipFill>
        <p:spPr bwMode="auto">
          <a:xfrm>
            <a:off x="457200" y="142875"/>
            <a:ext cx="8229600" cy="1304925"/>
          </a:xfrm>
          <a:prstGeom prst="rect">
            <a:avLst/>
          </a:prstGeom>
          <a:noFill/>
          <a:ln w="9525">
            <a:noFill/>
            <a:miter lim="800000"/>
            <a:headEnd/>
            <a:tailEnd/>
          </a:ln>
        </p:spPr>
      </p:pic>
      <p:grpSp>
        <p:nvGrpSpPr>
          <p:cNvPr id="5"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6 Imagen" descr="UNEP.tif"/>
            <p:cNvPicPr>
              <a:picLocks noChangeAspect="1"/>
            </p:cNvPicPr>
            <p:nvPr/>
          </p:nvPicPr>
          <p:blipFill>
            <a:blip r:embed="rId3" cstate="print"/>
            <a:srcRect/>
            <a:stretch>
              <a:fillRect/>
            </a:stretch>
          </p:blipFill>
          <p:spPr bwMode="auto">
            <a:xfrm>
              <a:off x="7572396" y="6131426"/>
              <a:ext cx="571504" cy="602952"/>
            </a:xfrm>
            <a:prstGeom prst="rect">
              <a:avLst/>
            </a:prstGeom>
            <a:noFill/>
            <a:ln w="9525">
              <a:noFill/>
              <a:miter lim="800000"/>
              <a:headEnd/>
              <a:tailEnd/>
            </a:ln>
          </p:spPr>
        </p:pic>
      </p:grpSp>
      <p:sp>
        <p:nvSpPr>
          <p:cNvPr id="9" name="2 Título"/>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400" b="0" i="0" u="none" strike="noStrike" kern="1200" cap="none" spc="0" normalizeH="0" baseline="0" dirty="0" smtClean="0">
                <a:ln>
                  <a:noFill/>
                </a:ln>
                <a:solidFill>
                  <a:schemeClr val="bg1"/>
                </a:solidFill>
                <a:effectLst/>
                <a:uLnTx/>
                <a:uFillTx/>
                <a:latin typeface="+mj-lt"/>
                <a:ea typeface="+mj-ea"/>
                <a:cs typeface="+mj-cs"/>
              </a:rPr>
              <a:t>SCP policies and programmes</a:t>
            </a:r>
          </a:p>
        </p:txBody>
      </p:sp>
      <p:sp>
        <p:nvSpPr>
          <p:cNvPr id="10" name="Content Placeholder 2"/>
          <p:cNvSpPr>
            <a:spLocks noGrp="1"/>
          </p:cNvSpPr>
          <p:nvPr>
            <p:ph idx="1"/>
          </p:nvPr>
        </p:nvSpPr>
        <p:spPr>
          <a:xfrm>
            <a:off x="457200" y="1828799"/>
            <a:ext cx="8458200" cy="4495801"/>
          </a:xfrm>
        </p:spPr>
        <p:txBody>
          <a:bodyPr/>
          <a:lstStyle/>
          <a:p>
            <a:pPr marL="0" indent="0">
              <a:lnSpc>
                <a:spcPct val="80000"/>
              </a:lnSpc>
              <a:buNone/>
            </a:pPr>
            <a:r>
              <a:rPr lang="en-GB" sz="2800" dirty="0" smtClean="0">
                <a:latin typeface="verdana (Cuerpo)"/>
              </a:rPr>
              <a:t>The countries of the region promoted significant efforts for the strengthening of the SCP framework. Among these:</a:t>
            </a:r>
          </a:p>
          <a:p>
            <a:r>
              <a:rPr lang="en-GB" sz="2400" dirty="0" smtClean="0">
                <a:latin typeface="verdana (Cuerpo)"/>
              </a:rPr>
              <a:t>Mexico,  Cuba, Dominican Republic, Ecuador, Colombia, Peru, Brazil, St. Lucia, Dominica, Uruguay, Mercosur and Honduras (under development).  </a:t>
            </a:r>
          </a:p>
          <a:p>
            <a:pPr marL="0" indent="0">
              <a:buNone/>
            </a:pPr>
            <a:r>
              <a:rPr lang="en-GB" sz="2400" dirty="0" smtClean="0">
                <a:latin typeface="verdana (Cuerpo)"/>
              </a:rPr>
              <a:t>Reference methodology: Planning for Change</a:t>
            </a:r>
          </a:p>
          <a:p>
            <a:pPr marL="0" indent="0">
              <a:buNone/>
            </a:pPr>
            <a:endParaRPr lang="en-GB" sz="2400" dirty="0" smtClean="0">
              <a:latin typeface="verdana (Cuerpo)"/>
            </a:endParaRPr>
          </a:p>
          <a:p>
            <a:pPr marL="0" indent="0">
              <a:lnSpc>
                <a:spcPct val="80000"/>
              </a:lnSpc>
              <a:buNone/>
            </a:pPr>
            <a:r>
              <a:rPr lang="en-GB" sz="2800" dirty="0" smtClean="0">
                <a:latin typeface="verdana (Cuerpo)"/>
              </a:rPr>
              <a:t>Policy development work is being complemented with study on indicators to measure progress: presentation of first proposal</a:t>
            </a:r>
          </a:p>
          <a:p>
            <a:pPr marL="0" indent="0">
              <a:lnSpc>
                <a:spcPct val="80000"/>
              </a:lnSpc>
              <a:buNone/>
            </a:pPr>
            <a:endParaRPr lang="es-PA" sz="2400" i="1" dirty="0" smtClean="0">
              <a:latin typeface="Calibri" pitchFamily="34" charset="0"/>
            </a:endParaRPr>
          </a:p>
          <a:p>
            <a:pPr marL="0" indent="0">
              <a:lnSpc>
                <a:spcPct val="80000"/>
              </a:lnSpc>
              <a:buNone/>
            </a:pPr>
            <a:endParaRPr lang="es-PA" sz="2400" i="1" dirty="0" smtClean="0">
              <a:solidFill>
                <a:schemeClr val="bg1">
                  <a:lumMod val="65000"/>
                </a:schemeClr>
              </a:solidFill>
              <a:latin typeface="Calibri" pitchFamily="34" charset="0"/>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2" cstate="print"/>
          <a:srcRect/>
          <a:stretch>
            <a:fillRect/>
          </a:stretch>
        </p:blipFill>
        <p:spPr bwMode="auto">
          <a:xfrm>
            <a:off x="457200" y="152400"/>
            <a:ext cx="8229600" cy="1304925"/>
          </a:xfrm>
          <a:prstGeom prst="rect">
            <a:avLst/>
          </a:prstGeom>
          <a:noFill/>
          <a:ln w="9525">
            <a:noFill/>
            <a:miter lim="800000"/>
            <a:headEnd/>
            <a:tailEnd/>
          </a:ln>
        </p:spPr>
      </p:pic>
      <p:grpSp>
        <p:nvGrpSpPr>
          <p:cNvPr id="3"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7" name="6 Imagen" descr="UNEP.tif"/>
            <p:cNvPicPr>
              <a:picLocks noChangeAspect="1"/>
            </p:cNvPicPr>
            <p:nvPr/>
          </p:nvPicPr>
          <p:blipFill>
            <a:blip r:embed="rId3" cstate="print"/>
            <a:srcRect/>
            <a:stretch>
              <a:fillRect/>
            </a:stretch>
          </p:blipFill>
          <p:spPr bwMode="auto">
            <a:xfrm>
              <a:off x="7572396" y="6131426"/>
              <a:ext cx="571504" cy="602952"/>
            </a:xfrm>
            <a:prstGeom prst="rect">
              <a:avLst/>
            </a:prstGeom>
            <a:noFill/>
            <a:ln w="9525">
              <a:noFill/>
              <a:miter lim="800000"/>
              <a:headEnd/>
              <a:tailEnd/>
            </a:ln>
          </p:spPr>
        </p:pic>
      </p:grpSp>
      <p:sp>
        <p:nvSpPr>
          <p:cNvPr id="9" name="2 Título"/>
          <p:cNvSpPr txBox="1">
            <a:spLocks/>
          </p:cNvSpPr>
          <p:nvPr/>
        </p:nvSpPr>
        <p:spPr bwMode="auto">
          <a:xfrm>
            <a:off x="457200" y="228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4000" b="0" i="0" u="none" strike="noStrike" kern="1200" cap="none" spc="0" normalizeH="0" baseline="0" dirty="0" smtClean="0">
                <a:ln>
                  <a:noFill/>
                </a:ln>
                <a:solidFill>
                  <a:schemeClr val="bg1"/>
                </a:solidFill>
                <a:effectLst/>
                <a:uLnTx/>
                <a:uFillTx/>
                <a:latin typeface="+mj-lt"/>
                <a:ea typeface="+mj-ea"/>
                <a:cs typeface="+mj-cs"/>
              </a:rPr>
              <a:t>SCP implementation in SMEs</a:t>
            </a:r>
          </a:p>
        </p:txBody>
      </p:sp>
      <p:sp>
        <p:nvSpPr>
          <p:cNvPr id="10" name="Content Placeholder 2"/>
          <p:cNvSpPr>
            <a:spLocks noGrp="1"/>
          </p:cNvSpPr>
          <p:nvPr>
            <p:ph idx="1"/>
          </p:nvPr>
        </p:nvSpPr>
        <p:spPr>
          <a:xfrm>
            <a:off x="457200" y="1828799"/>
            <a:ext cx="8458200" cy="4495801"/>
          </a:xfrm>
        </p:spPr>
        <p:txBody>
          <a:bodyPr/>
          <a:lstStyle/>
          <a:p>
            <a:pPr marL="0" indent="0">
              <a:lnSpc>
                <a:spcPct val="80000"/>
              </a:lnSpc>
              <a:buNone/>
            </a:pPr>
            <a:r>
              <a:rPr lang="en-GB" sz="2800" dirty="0" smtClean="0">
                <a:latin typeface="verdana (Cuerpo)"/>
              </a:rPr>
              <a:t>Strengthening of the capacities in the region on the PRE-SME (</a:t>
            </a:r>
            <a:r>
              <a:rPr lang="en-GB" sz="2800" i="1" dirty="0" smtClean="0">
                <a:latin typeface="verdana (Cuerpo)"/>
              </a:rPr>
              <a:t>Promoting Resource Efficiency for Small and Medium Enterprises</a:t>
            </a:r>
            <a:r>
              <a:rPr lang="en-GB" sz="2800" dirty="0" smtClean="0">
                <a:latin typeface="verdana (Cuerpo)"/>
              </a:rPr>
              <a:t>) methodology</a:t>
            </a:r>
          </a:p>
          <a:p>
            <a:pPr marL="0" indent="0">
              <a:lnSpc>
                <a:spcPct val="80000"/>
              </a:lnSpc>
              <a:buNone/>
            </a:pPr>
            <a:r>
              <a:rPr lang="en-GB" sz="2800" dirty="0" smtClean="0">
                <a:latin typeface="verdana (Cuerpo)"/>
              </a:rPr>
              <a:t>Methodology being tested in three countries: El Salvador, Costa Rica and Cuba.</a:t>
            </a:r>
          </a:p>
          <a:p>
            <a:pPr marL="0" indent="0">
              <a:lnSpc>
                <a:spcPct val="80000"/>
              </a:lnSpc>
              <a:buNone/>
            </a:pPr>
            <a:endParaRPr lang="en-GB" sz="2800" dirty="0" smtClean="0">
              <a:latin typeface="verdana (Cuerpo)"/>
            </a:endParaRPr>
          </a:p>
          <a:p>
            <a:pPr marL="0" indent="0">
              <a:lnSpc>
                <a:spcPct val="80000"/>
              </a:lnSpc>
              <a:buNone/>
            </a:pPr>
            <a:r>
              <a:rPr lang="en-GB" sz="2800" dirty="0" err="1" smtClean="0">
                <a:latin typeface="verdana (Cuerpo)"/>
              </a:rPr>
              <a:t>Sectoral</a:t>
            </a:r>
            <a:r>
              <a:rPr lang="en-GB" sz="2800" dirty="0" smtClean="0">
                <a:latin typeface="verdana (Cuerpo)"/>
              </a:rPr>
              <a:t> partnerships: tourism, agro-industry, building and construction, transport.</a:t>
            </a:r>
          </a:p>
          <a:p>
            <a:pPr marL="0" indent="0">
              <a:lnSpc>
                <a:spcPct val="80000"/>
              </a:lnSpc>
              <a:buNone/>
            </a:pPr>
            <a:endParaRPr lang="en-GB" sz="2800" dirty="0" smtClean="0">
              <a:latin typeface="verdana (Cuerpo)"/>
            </a:endParaRPr>
          </a:p>
          <a:p>
            <a:pPr marL="0" indent="0">
              <a:lnSpc>
                <a:spcPct val="80000"/>
              </a:lnSpc>
              <a:buNone/>
            </a:pPr>
            <a:r>
              <a:rPr lang="en-GB" sz="2800" dirty="0" smtClean="0">
                <a:latin typeface="verdana (Cuerpo)"/>
              </a:rPr>
              <a:t>Corporate social and environmental responsibility, eco-labelling, water and carbon footprint.</a:t>
            </a:r>
          </a:p>
          <a:p>
            <a:pPr marL="0" indent="0">
              <a:lnSpc>
                <a:spcPct val="80000"/>
              </a:lnSpc>
              <a:buNone/>
            </a:pPr>
            <a:endParaRPr lang="es-PA" sz="2400" dirty="0" smtClean="0">
              <a:latin typeface="verdana (Cuerpo)"/>
            </a:endParaRPr>
          </a:p>
          <a:p>
            <a:pPr marL="0" indent="0">
              <a:lnSpc>
                <a:spcPct val="80000"/>
              </a:lnSpc>
              <a:buNone/>
            </a:pPr>
            <a:endParaRPr lang="es-PA" sz="2400" i="1" dirty="0" smtClean="0">
              <a:latin typeface="Calibri" pitchFamily="34" charset="0"/>
            </a:endParaRPr>
          </a:p>
          <a:p>
            <a:pPr marL="0" indent="0">
              <a:lnSpc>
                <a:spcPct val="80000"/>
              </a:lnSpc>
              <a:buNone/>
            </a:pPr>
            <a:endParaRPr lang="es-PA" sz="2400" i="1" dirty="0" smtClean="0">
              <a:solidFill>
                <a:schemeClr val="bg1">
                  <a:lumMod val="65000"/>
                </a:schemeClr>
              </a:solidFill>
              <a:latin typeface="Calibri" pitchFamily="34"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57200" y="142875"/>
            <a:ext cx="8229600" cy="1304925"/>
          </a:xfrm>
          <a:prstGeom prst="rect">
            <a:avLst/>
          </a:prstGeom>
          <a:noFill/>
          <a:ln w="9525">
            <a:noFill/>
            <a:miter lim="800000"/>
            <a:headEnd/>
            <a:tailEnd/>
          </a:ln>
        </p:spPr>
      </p:pic>
      <p:sp>
        <p:nvSpPr>
          <p:cNvPr id="2051" name="1 Título"/>
          <p:cNvSpPr>
            <a:spLocks noGrp="1"/>
          </p:cNvSpPr>
          <p:nvPr>
            <p:ph type="title"/>
          </p:nvPr>
        </p:nvSpPr>
        <p:spPr/>
        <p:txBody>
          <a:bodyPr/>
          <a:lstStyle/>
          <a:p>
            <a:r>
              <a:rPr lang="en-GB" sz="4000" dirty="0" smtClean="0">
                <a:solidFill>
                  <a:schemeClr val="bg1"/>
                </a:solidFill>
              </a:rPr>
              <a:t>Sustainable public procurement</a:t>
            </a:r>
          </a:p>
        </p:txBody>
      </p:sp>
      <p:sp>
        <p:nvSpPr>
          <p:cNvPr id="2052" name="2 Marcador de contenido"/>
          <p:cNvSpPr>
            <a:spLocks noGrp="1"/>
          </p:cNvSpPr>
          <p:nvPr>
            <p:ph idx="1"/>
          </p:nvPr>
        </p:nvSpPr>
        <p:spPr>
          <a:xfrm>
            <a:off x="457200" y="1828800"/>
            <a:ext cx="8229600" cy="4343400"/>
          </a:xfrm>
        </p:spPr>
        <p:txBody>
          <a:bodyPr/>
          <a:lstStyle/>
          <a:p>
            <a:pPr algn="just" eaLnBrk="1" hangingPunct="1"/>
            <a:r>
              <a:rPr lang="en-GB" sz="2400" dirty="0" smtClean="0">
                <a:latin typeface="verdana (Cuerpo)"/>
              </a:rPr>
              <a:t>Implementation of the methodology of the Marrakech Task Force (MTF) in 4 countries of the region: Chile, Colombia, Costa Rica, and Uruguay. </a:t>
            </a:r>
          </a:p>
          <a:p>
            <a:pPr algn="just" eaLnBrk="1" hangingPunct="1"/>
            <a:r>
              <a:rPr lang="en-GB" sz="2400" dirty="0" smtClean="0">
                <a:latin typeface="verdana (Cuerpo)"/>
              </a:rPr>
              <a:t>Conclusion of the project “Capacity Building for Sustainable Public Procurement”, with the “SPP regional workshop” co-organized by UNEP and OAS (Panama, July 2011)</a:t>
            </a:r>
          </a:p>
          <a:p>
            <a:pPr algn="just" eaLnBrk="1" hangingPunct="1"/>
            <a:r>
              <a:rPr lang="en-GB" sz="2400" dirty="0" smtClean="0">
                <a:latin typeface="verdana (Cuerpo)"/>
              </a:rPr>
              <a:t>Revision of the methodology based on the experience of the countries and elaboration </a:t>
            </a:r>
            <a:r>
              <a:rPr lang="en-GB" sz="2400" dirty="0" smtClean="0">
                <a:latin typeface="verdana (Cuerpo)"/>
              </a:rPr>
              <a:t>of </a:t>
            </a:r>
            <a:r>
              <a:rPr lang="en-GB" sz="2400" dirty="0" smtClean="0">
                <a:latin typeface="verdana (Cuerpo)"/>
              </a:rPr>
              <a:t>new capacity building tool</a:t>
            </a:r>
          </a:p>
          <a:p>
            <a:pPr algn="just" eaLnBrk="1" hangingPunct="1"/>
            <a:r>
              <a:rPr lang="en-GB" sz="2400" dirty="0" smtClean="0">
                <a:latin typeface="verdana (Cuerpo)"/>
              </a:rPr>
              <a:t>Preparation of the Phase II of the project</a:t>
            </a:r>
          </a:p>
        </p:txBody>
      </p:sp>
      <p:cxnSp>
        <p:nvCxnSpPr>
          <p:cNvPr id="5" name="4 Conector recto"/>
          <p:cNvCxnSpPr/>
          <p:nvPr/>
        </p:nvCxnSpPr>
        <p:spPr>
          <a:xfrm>
            <a:off x="533400" y="6477000"/>
            <a:ext cx="7929563"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5 Imagen" descr="UNEP.tif"/>
          <p:cNvPicPr>
            <a:picLocks noChangeAspect="1"/>
          </p:cNvPicPr>
          <p:nvPr/>
        </p:nvPicPr>
        <p:blipFill>
          <a:blip r:embed="rId4" cstate="print"/>
          <a:srcRect/>
          <a:stretch>
            <a:fillRect/>
          </a:stretch>
        </p:blipFill>
        <p:spPr bwMode="auto">
          <a:xfrm>
            <a:off x="7620000" y="6019800"/>
            <a:ext cx="571500" cy="603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457200" y="142875"/>
            <a:ext cx="8229600" cy="1304925"/>
          </a:xfrm>
          <a:prstGeom prst="rect">
            <a:avLst/>
          </a:prstGeom>
          <a:noFill/>
          <a:ln w="9525">
            <a:noFill/>
            <a:miter lim="800000"/>
            <a:headEnd/>
            <a:tailEnd/>
          </a:ln>
        </p:spPr>
      </p:pic>
      <p:sp>
        <p:nvSpPr>
          <p:cNvPr id="2051" name="1 Título"/>
          <p:cNvSpPr>
            <a:spLocks noGrp="1"/>
          </p:cNvSpPr>
          <p:nvPr>
            <p:ph type="title"/>
          </p:nvPr>
        </p:nvSpPr>
        <p:spPr/>
        <p:txBody>
          <a:bodyPr/>
          <a:lstStyle/>
          <a:p>
            <a:r>
              <a:rPr lang="en-GB" sz="4000" dirty="0" smtClean="0">
                <a:solidFill>
                  <a:schemeClr val="bg1"/>
                </a:solidFill>
              </a:rPr>
              <a:t>Sustainable lifestyles</a:t>
            </a:r>
          </a:p>
        </p:txBody>
      </p:sp>
      <p:sp>
        <p:nvSpPr>
          <p:cNvPr id="2052" name="2 Marcador de contenido"/>
          <p:cNvSpPr>
            <a:spLocks noGrp="1"/>
          </p:cNvSpPr>
          <p:nvPr>
            <p:ph idx="1"/>
          </p:nvPr>
        </p:nvSpPr>
        <p:spPr>
          <a:xfrm>
            <a:off x="457200" y="1828800"/>
            <a:ext cx="8229600" cy="4343400"/>
          </a:xfrm>
        </p:spPr>
        <p:txBody>
          <a:bodyPr/>
          <a:lstStyle/>
          <a:p>
            <a:pPr algn="just" eaLnBrk="1" hangingPunct="1">
              <a:lnSpc>
                <a:spcPct val="80000"/>
              </a:lnSpc>
            </a:pPr>
            <a:r>
              <a:rPr lang="en-GB" sz="2400" dirty="0" smtClean="0">
                <a:latin typeface="verdana (Cuerpo)"/>
              </a:rPr>
              <a:t>Establishment of the Partnership for Education and Research about Responsible Living (PERL), which brings together educators and researchers from over 120 institutions in more than 50 countries</a:t>
            </a:r>
          </a:p>
          <a:p>
            <a:pPr algn="just" eaLnBrk="1" hangingPunct="1">
              <a:lnSpc>
                <a:spcPct val="80000"/>
              </a:lnSpc>
            </a:pPr>
            <a:endParaRPr lang="en-GB" sz="2400" dirty="0" smtClean="0">
              <a:latin typeface="verdana (Cuerpo)"/>
            </a:endParaRPr>
          </a:p>
          <a:p>
            <a:pPr algn="just" eaLnBrk="1" hangingPunct="1">
              <a:lnSpc>
                <a:spcPct val="80000"/>
              </a:lnSpc>
            </a:pPr>
            <a:r>
              <a:rPr lang="en-GB" sz="2400" dirty="0" smtClean="0">
                <a:latin typeface="verdana (Cuerpo)"/>
              </a:rPr>
              <a:t>Project on institutional strengthening of </a:t>
            </a:r>
            <a:r>
              <a:rPr lang="en-GB" sz="2400" dirty="0" smtClean="0">
                <a:latin typeface="verdana (Cuerpo)"/>
              </a:rPr>
              <a:t>education </a:t>
            </a:r>
            <a:r>
              <a:rPr lang="en-GB" sz="2400" dirty="0" smtClean="0">
                <a:latin typeface="verdana (Cuerpo)"/>
              </a:rPr>
              <a:t>for sustainable consumption (ESC) in Chile – collaboration of </a:t>
            </a:r>
            <a:r>
              <a:rPr lang="en-GB" sz="2400" dirty="0" smtClean="0">
                <a:latin typeface="verdana (Cuerpo)"/>
              </a:rPr>
              <a:t>Ministries </a:t>
            </a:r>
            <a:r>
              <a:rPr lang="en-GB" sz="2400" dirty="0" smtClean="0">
                <a:latin typeface="verdana (Cuerpo)"/>
              </a:rPr>
              <a:t>of Environment and Education, Consumers International and local consumers association</a:t>
            </a:r>
          </a:p>
          <a:p>
            <a:pPr lvl="0" algn="just" eaLnBrk="1" hangingPunct="1">
              <a:lnSpc>
                <a:spcPct val="80000"/>
              </a:lnSpc>
            </a:pPr>
            <a:endParaRPr lang="en-GB" sz="2400" dirty="0" smtClean="0">
              <a:latin typeface="verdana (Cuerpo)"/>
            </a:endParaRPr>
          </a:p>
          <a:p>
            <a:pPr lvl="0" algn="just" eaLnBrk="1" hangingPunct="1">
              <a:lnSpc>
                <a:spcPct val="80000"/>
              </a:lnSpc>
            </a:pPr>
            <a:r>
              <a:rPr lang="en-GB" sz="2400" dirty="0" smtClean="0">
                <a:latin typeface="verdana (Cuerpo)"/>
              </a:rPr>
              <a:t>ABC of SCP, description of the most common vocabulary related to the SCP agenda</a:t>
            </a:r>
          </a:p>
          <a:p>
            <a:pPr algn="just" eaLnBrk="1" hangingPunct="1">
              <a:lnSpc>
                <a:spcPct val="80000"/>
              </a:lnSpc>
            </a:pPr>
            <a:endParaRPr lang="es-ES" sz="2400" dirty="0" smtClean="0">
              <a:latin typeface="verdana (Cuerpo)"/>
            </a:endParaRPr>
          </a:p>
          <a:p>
            <a:pPr algn="just" eaLnBrk="1" hangingPunct="1">
              <a:lnSpc>
                <a:spcPct val="80000"/>
              </a:lnSpc>
            </a:pPr>
            <a:endParaRPr lang="es-ES" sz="2400" dirty="0" smtClean="0">
              <a:latin typeface="verdana (Cuerpo)"/>
            </a:endParaRPr>
          </a:p>
          <a:p>
            <a:endParaRPr lang="es-ES" sz="2400" b="1" i="1" dirty="0">
              <a:latin typeface="Calibri" pitchFamily="34" charset="0"/>
            </a:endParaRPr>
          </a:p>
        </p:txBody>
      </p:sp>
      <p:cxnSp>
        <p:nvCxnSpPr>
          <p:cNvPr id="5" name="4 Conector recto"/>
          <p:cNvCxnSpPr/>
          <p:nvPr/>
        </p:nvCxnSpPr>
        <p:spPr>
          <a:xfrm>
            <a:off x="533400" y="6477000"/>
            <a:ext cx="7929563"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054" name="5 Imagen" descr="UNEP.tif"/>
          <p:cNvPicPr>
            <a:picLocks noChangeAspect="1"/>
          </p:cNvPicPr>
          <p:nvPr/>
        </p:nvPicPr>
        <p:blipFill>
          <a:blip r:embed="rId4" cstate="print"/>
          <a:srcRect/>
          <a:stretch>
            <a:fillRect/>
          </a:stretch>
        </p:blipFill>
        <p:spPr bwMode="auto">
          <a:xfrm>
            <a:off x="7620000" y="6019800"/>
            <a:ext cx="571500" cy="6032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642938" y="142875"/>
            <a:ext cx="7858125" cy="1304925"/>
          </a:xfrm>
          <a:prstGeom prst="rect">
            <a:avLst/>
          </a:prstGeom>
          <a:noFill/>
          <a:ln w="9525">
            <a:noFill/>
            <a:miter lim="800000"/>
            <a:headEnd/>
            <a:tailEnd/>
          </a:ln>
        </p:spPr>
      </p:pic>
      <p:sp>
        <p:nvSpPr>
          <p:cNvPr id="5123" name="1 Título"/>
          <p:cNvSpPr>
            <a:spLocks noGrp="1"/>
          </p:cNvSpPr>
          <p:nvPr>
            <p:ph type="title"/>
          </p:nvPr>
        </p:nvSpPr>
        <p:spPr>
          <a:xfrm>
            <a:off x="457200" y="274638"/>
            <a:ext cx="8229600" cy="1020762"/>
          </a:xfrm>
        </p:spPr>
        <p:txBody>
          <a:bodyPr/>
          <a:lstStyle/>
          <a:p>
            <a:pPr eaLnBrk="1" hangingPunct="1"/>
            <a:r>
              <a:rPr lang="en-GB" dirty="0" smtClean="0">
                <a:solidFill>
                  <a:schemeClr val="bg1"/>
                </a:solidFill>
              </a:rPr>
              <a:t>Discussions at CSD-18 and 19</a:t>
            </a:r>
          </a:p>
        </p:txBody>
      </p:sp>
      <p:sp>
        <p:nvSpPr>
          <p:cNvPr id="4099" name="2 Marcador de contenido"/>
          <p:cNvSpPr>
            <a:spLocks noGrp="1"/>
          </p:cNvSpPr>
          <p:nvPr>
            <p:ph idx="1"/>
          </p:nvPr>
        </p:nvSpPr>
        <p:spPr>
          <a:xfrm>
            <a:off x="457200" y="1600200"/>
            <a:ext cx="8229600" cy="2514600"/>
          </a:xfrm>
        </p:spPr>
        <p:txBody>
          <a:bodyPr/>
          <a:lstStyle/>
          <a:p>
            <a:r>
              <a:rPr lang="en-GB" sz="2400" dirty="0" smtClean="0">
                <a:latin typeface="verdana (Cuerpo)"/>
              </a:rPr>
              <a:t>10YFP on SCP was one of the five themes considered by the  CSD 18 and 19 (2010-2011)</a:t>
            </a:r>
            <a:endParaRPr lang="es-MX" sz="2400" dirty="0" smtClean="0">
              <a:latin typeface="verdana (Cuerpo)"/>
            </a:endParaRPr>
          </a:p>
          <a:p>
            <a:r>
              <a:rPr lang="en-GB" sz="2400" dirty="0" smtClean="0">
                <a:latin typeface="verdana (Cuerpo)"/>
              </a:rPr>
              <a:t>Clear willingness of countries to have a 10YFP on SCP</a:t>
            </a:r>
            <a:endParaRPr lang="es-MX" sz="2400" dirty="0" smtClean="0">
              <a:latin typeface="verdana (Cuerpo)"/>
            </a:endParaRPr>
          </a:p>
          <a:p>
            <a:r>
              <a:rPr lang="en-GB" sz="2400" dirty="0" smtClean="0">
                <a:latin typeface="verdana (Cuerpo)"/>
              </a:rPr>
              <a:t>Full agreement on the </a:t>
            </a:r>
            <a:r>
              <a:rPr lang="en-GB" sz="2400" dirty="0" smtClean="0">
                <a:latin typeface="verdana (Cuerpo)"/>
              </a:rPr>
              <a:t>text for </a:t>
            </a:r>
            <a:r>
              <a:rPr lang="en-GB" sz="2400" dirty="0" smtClean="0">
                <a:latin typeface="verdana (Cuerpo)"/>
              </a:rPr>
              <a:t>the 10YFP </a:t>
            </a:r>
            <a:endParaRPr lang="es-MX" sz="2400" dirty="0" smtClean="0">
              <a:latin typeface="verdana (Cuerpo)"/>
            </a:endParaRPr>
          </a:p>
          <a:p>
            <a:r>
              <a:rPr lang="en-GB" sz="2400" dirty="0" smtClean="0">
                <a:latin typeface="verdana (Cuerpo)"/>
              </a:rPr>
              <a:t>CSD failed to adopt the decision, despite a strong momentum for SCP and the 10YFP</a:t>
            </a:r>
            <a:endParaRPr lang="es-MX" sz="2400" dirty="0" smtClean="0">
              <a:latin typeface="verdana (Cuerpo)"/>
            </a:endParaRPr>
          </a:p>
          <a:p>
            <a:endParaRPr lang="es-MX" sz="2400" dirty="0" smtClean="0">
              <a:latin typeface="verdana (Cuerpo)"/>
            </a:endParaRPr>
          </a:p>
          <a:p>
            <a:r>
              <a:rPr lang="en-GB" sz="2400" dirty="0" smtClean="0">
                <a:latin typeface="verdana (Cuerpo)"/>
              </a:rPr>
              <a:t>Important opportunity, highlighted by several countries of the region, to ensure the approval of the 10YFP at Rio+20</a:t>
            </a:r>
          </a:p>
          <a:p>
            <a:endParaRPr lang="es-ES" sz="2400" dirty="0" smtClean="0">
              <a:latin typeface="verdana (Cuerpo)"/>
            </a:endParaRPr>
          </a:p>
          <a:p>
            <a:pPr marL="914400" lvl="1" indent="-514350" algn="just" eaLnBrk="1" hangingPunct="1">
              <a:buFont typeface="Arial" pitchFamily="34" charset="0"/>
              <a:buNone/>
              <a:defRPr/>
            </a:pPr>
            <a:endParaRPr lang="en-US" sz="3200" dirty="0" smtClean="0"/>
          </a:p>
        </p:txBody>
      </p:sp>
      <p:grpSp>
        <p:nvGrpSpPr>
          <p:cNvPr id="2"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5127" name="6 Imagen" descr="UNEP.tif"/>
            <p:cNvPicPr>
              <a:picLocks noChangeAspect="1"/>
            </p:cNvPicPr>
            <p:nvPr/>
          </p:nvPicPr>
          <p:blipFill>
            <a:blip r:embed="rId4" cstate="print"/>
            <a:srcRect/>
            <a:stretch>
              <a:fillRect/>
            </a:stretch>
          </p:blipFill>
          <p:spPr bwMode="auto">
            <a:xfrm>
              <a:off x="7572396" y="6131426"/>
              <a:ext cx="571504" cy="602952"/>
            </a:xfrm>
            <a:prstGeom prst="rect">
              <a:avLst/>
            </a:prstGeom>
            <a:noFill/>
            <a:ln w="9525">
              <a:noFill/>
              <a:miter lim="800000"/>
              <a:headEnd/>
              <a:tailEnd/>
            </a:ln>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642938" y="142875"/>
            <a:ext cx="7858125" cy="1304925"/>
          </a:xfrm>
          <a:prstGeom prst="rect">
            <a:avLst/>
          </a:prstGeom>
          <a:noFill/>
          <a:ln w="9525">
            <a:noFill/>
            <a:miter lim="800000"/>
            <a:headEnd/>
            <a:tailEnd/>
          </a:ln>
        </p:spPr>
      </p:pic>
      <p:sp>
        <p:nvSpPr>
          <p:cNvPr id="5123" name="1 Título"/>
          <p:cNvSpPr>
            <a:spLocks noGrp="1"/>
          </p:cNvSpPr>
          <p:nvPr>
            <p:ph type="title"/>
          </p:nvPr>
        </p:nvSpPr>
        <p:spPr>
          <a:xfrm>
            <a:off x="457200" y="274638"/>
            <a:ext cx="8229600" cy="1020762"/>
          </a:xfrm>
        </p:spPr>
        <p:txBody>
          <a:bodyPr/>
          <a:lstStyle/>
          <a:p>
            <a:pPr eaLnBrk="1" hangingPunct="1"/>
            <a:r>
              <a:rPr lang="en-GB" dirty="0" smtClean="0">
                <a:solidFill>
                  <a:schemeClr val="bg1"/>
                </a:solidFill>
              </a:rPr>
              <a:t>Recommendations to </a:t>
            </a:r>
            <a:br>
              <a:rPr lang="en-GB" dirty="0" smtClean="0">
                <a:solidFill>
                  <a:schemeClr val="bg1"/>
                </a:solidFill>
              </a:rPr>
            </a:br>
            <a:r>
              <a:rPr lang="en-GB" dirty="0" smtClean="0">
                <a:solidFill>
                  <a:schemeClr val="bg1"/>
                </a:solidFill>
              </a:rPr>
              <a:t>the Forum of Ministers</a:t>
            </a:r>
          </a:p>
        </p:txBody>
      </p:sp>
      <p:sp>
        <p:nvSpPr>
          <p:cNvPr id="4099" name="2 Marcador de contenido"/>
          <p:cNvSpPr>
            <a:spLocks noGrp="1"/>
          </p:cNvSpPr>
          <p:nvPr>
            <p:ph idx="1"/>
          </p:nvPr>
        </p:nvSpPr>
        <p:spPr>
          <a:xfrm>
            <a:off x="457200" y="1676400"/>
            <a:ext cx="8229600" cy="2514600"/>
          </a:xfrm>
        </p:spPr>
        <p:txBody>
          <a:bodyPr/>
          <a:lstStyle/>
          <a:p>
            <a:r>
              <a:rPr lang="en-GB" sz="2400" dirty="0" smtClean="0">
                <a:latin typeface="verdana (Cuerpo)"/>
              </a:rPr>
              <a:t>To promote the adoption of the 10 Years Framework of Programmes on Sustainable Consumption and Production at the United Nations Conference on Sustainable Development (Rio+20).</a:t>
            </a:r>
            <a:endParaRPr lang="es-PA" sz="2400" dirty="0" smtClean="0">
              <a:latin typeface="verdana (Cuerpo)"/>
            </a:endParaRPr>
          </a:p>
          <a:p>
            <a:r>
              <a:rPr lang="en-GB" sz="2400" dirty="0" smtClean="0">
                <a:latin typeface="verdana (Cuerpo)"/>
              </a:rPr>
              <a:t>To reaffirm the four priorities, that are common to the countries in the region.</a:t>
            </a:r>
            <a:endParaRPr lang="es-PA" sz="2400" dirty="0" smtClean="0">
              <a:latin typeface="verdana (Cuerpo)"/>
            </a:endParaRPr>
          </a:p>
          <a:p>
            <a:r>
              <a:rPr lang="en-GB" sz="2400" dirty="0" smtClean="0">
                <a:latin typeface="verdana (Cuerpo)"/>
              </a:rPr>
              <a:t>To mainstream SCP objectives into the design and implementation of State policies.</a:t>
            </a:r>
            <a:endParaRPr lang="es-PA" sz="2400" dirty="0" smtClean="0">
              <a:latin typeface="verdana (Cuerpo)"/>
            </a:endParaRPr>
          </a:p>
          <a:p>
            <a:r>
              <a:rPr lang="en-GB" sz="2400" dirty="0" smtClean="0">
                <a:latin typeface="verdana (Cuerpo)"/>
              </a:rPr>
              <a:t>To integrate, in national development plans, actions that promote and strengthen SCP.</a:t>
            </a:r>
            <a:endParaRPr lang="es-PA" sz="2400" dirty="0" smtClean="0">
              <a:latin typeface="verdana (Cuerpo)"/>
            </a:endParaRPr>
          </a:p>
          <a:p>
            <a:pPr lvl="0"/>
            <a:endParaRPr lang="es-PA" dirty="0" smtClean="0">
              <a:latin typeface="verdana (Cuerpo)"/>
            </a:endParaRPr>
          </a:p>
          <a:p>
            <a:pPr marL="914400" lvl="1" indent="-514350" algn="just" eaLnBrk="1" hangingPunct="1">
              <a:buFont typeface="Arial" pitchFamily="34" charset="0"/>
              <a:buNone/>
              <a:defRPr/>
            </a:pPr>
            <a:endParaRPr lang="en-US" sz="3200" dirty="0" smtClean="0"/>
          </a:p>
        </p:txBody>
      </p:sp>
      <p:grpSp>
        <p:nvGrpSpPr>
          <p:cNvPr id="5125"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5127" name="6 Imagen" descr="UNEP.tif"/>
            <p:cNvPicPr>
              <a:picLocks noChangeAspect="1"/>
            </p:cNvPicPr>
            <p:nvPr/>
          </p:nvPicPr>
          <p:blipFill>
            <a:blip r:embed="rId4" cstate="print"/>
            <a:srcRect/>
            <a:stretch>
              <a:fillRect/>
            </a:stretch>
          </p:blipFill>
          <p:spPr bwMode="auto">
            <a:xfrm>
              <a:off x="7572396" y="6131426"/>
              <a:ext cx="571504" cy="602952"/>
            </a:xfrm>
            <a:prstGeom prst="rect">
              <a:avLst/>
            </a:prstGeom>
            <a:noFill/>
            <a:ln w="9525">
              <a:noFill/>
              <a:miter lim="800000"/>
              <a:headEnd/>
              <a:tailEnd/>
            </a:ln>
          </p:spPr>
        </p:pic>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srcRect/>
          <a:stretch>
            <a:fillRect/>
          </a:stretch>
        </p:blipFill>
        <p:spPr bwMode="auto">
          <a:xfrm>
            <a:off x="642938" y="142875"/>
            <a:ext cx="7858125" cy="1304925"/>
          </a:xfrm>
          <a:prstGeom prst="rect">
            <a:avLst/>
          </a:prstGeom>
          <a:noFill/>
          <a:ln w="9525">
            <a:noFill/>
            <a:miter lim="800000"/>
            <a:headEnd/>
            <a:tailEnd/>
          </a:ln>
        </p:spPr>
      </p:pic>
      <p:sp>
        <p:nvSpPr>
          <p:cNvPr id="5123" name="1 Título"/>
          <p:cNvSpPr>
            <a:spLocks noGrp="1"/>
          </p:cNvSpPr>
          <p:nvPr>
            <p:ph type="title"/>
          </p:nvPr>
        </p:nvSpPr>
        <p:spPr>
          <a:xfrm>
            <a:off x="457200" y="274638"/>
            <a:ext cx="8229600" cy="1020762"/>
          </a:xfrm>
        </p:spPr>
        <p:txBody>
          <a:bodyPr/>
          <a:lstStyle/>
          <a:p>
            <a:pPr eaLnBrk="1" hangingPunct="1"/>
            <a:r>
              <a:rPr lang="en-GB" dirty="0" smtClean="0">
                <a:solidFill>
                  <a:schemeClr val="bg1"/>
                </a:solidFill>
              </a:rPr>
              <a:t>Recommendations to</a:t>
            </a:r>
            <a:br>
              <a:rPr lang="en-GB" dirty="0" smtClean="0">
                <a:solidFill>
                  <a:schemeClr val="bg1"/>
                </a:solidFill>
              </a:rPr>
            </a:br>
            <a:r>
              <a:rPr lang="en-GB" dirty="0" smtClean="0">
                <a:solidFill>
                  <a:schemeClr val="bg1"/>
                </a:solidFill>
              </a:rPr>
              <a:t>the Forum of Ministers</a:t>
            </a:r>
          </a:p>
        </p:txBody>
      </p:sp>
      <p:sp>
        <p:nvSpPr>
          <p:cNvPr id="4099" name="2 Marcador de contenido"/>
          <p:cNvSpPr>
            <a:spLocks noGrp="1"/>
          </p:cNvSpPr>
          <p:nvPr>
            <p:ph idx="1"/>
          </p:nvPr>
        </p:nvSpPr>
        <p:spPr>
          <a:xfrm>
            <a:off x="457200" y="1600200"/>
            <a:ext cx="8229600" cy="2514600"/>
          </a:xfrm>
        </p:spPr>
        <p:txBody>
          <a:bodyPr/>
          <a:lstStyle/>
          <a:p>
            <a:pPr lvl="0"/>
            <a:r>
              <a:rPr lang="en-GB" sz="2400" dirty="0" smtClean="0">
                <a:latin typeface="verdana (Cuerpo)"/>
              </a:rPr>
              <a:t>To urge inclusive participation of the different social sectors in SCP policies, action plans or strategies</a:t>
            </a:r>
            <a:endParaRPr lang="es-PA" sz="2400" dirty="0" smtClean="0">
              <a:latin typeface="verdana (Cuerpo)"/>
            </a:endParaRPr>
          </a:p>
          <a:p>
            <a:pPr lvl="0"/>
            <a:r>
              <a:rPr lang="en-GB" sz="2400" dirty="0" smtClean="0">
                <a:latin typeface="verdana (Cuerpo)"/>
              </a:rPr>
              <a:t>To guarantee the allocation of national resources for SCP implementation</a:t>
            </a:r>
            <a:endParaRPr lang="es-PA" sz="2400" dirty="0" smtClean="0">
              <a:latin typeface="verdana (Cuerpo)"/>
            </a:endParaRPr>
          </a:p>
          <a:p>
            <a:pPr lvl="0"/>
            <a:r>
              <a:rPr lang="en-GB" sz="2400" dirty="0" smtClean="0">
                <a:latin typeface="verdana (Cuerpo)"/>
              </a:rPr>
              <a:t>To internalize social and environmental costs and opportunities in the formulation of public policies</a:t>
            </a:r>
            <a:endParaRPr lang="es-PA" sz="2400" dirty="0" smtClean="0">
              <a:latin typeface="verdana (Cuerpo)"/>
            </a:endParaRPr>
          </a:p>
          <a:p>
            <a:pPr lvl="0"/>
            <a:r>
              <a:rPr lang="en-GB" sz="2400" dirty="0" smtClean="0">
                <a:latin typeface="verdana (Cuerpo)"/>
              </a:rPr>
              <a:t>To support research, innovation and technological development, with the intention of increasing resource efficiency</a:t>
            </a:r>
            <a:endParaRPr lang="es-PA" sz="2400" dirty="0" smtClean="0">
              <a:latin typeface="verdana (Cuerpo)"/>
            </a:endParaRPr>
          </a:p>
          <a:p>
            <a:pPr lvl="0"/>
            <a:r>
              <a:rPr lang="en-GB" sz="2400" dirty="0" smtClean="0">
                <a:latin typeface="verdana (Cuerpo)"/>
              </a:rPr>
              <a:t>To ask for the ratification of the Executive Committee members for the 2011 – 2013 period</a:t>
            </a:r>
            <a:endParaRPr lang="en-US" sz="2400" dirty="0" smtClean="0">
              <a:latin typeface="verdana (Cuerpo)"/>
            </a:endParaRPr>
          </a:p>
          <a:p>
            <a:endParaRPr lang="es-ES" sz="2400" dirty="0" smtClean="0">
              <a:latin typeface="verdana (Cuerpo)"/>
            </a:endParaRPr>
          </a:p>
          <a:p>
            <a:pPr marL="342900" lvl="1" indent="-342900">
              <a:buFont typeface="Arial" pitchFamily="34" charset="0"/>
              <a:buChar char="•"/>
              <a:defRPr/>
            </a:pPr>
            <a:endParaRPr lang="en-US" sz="2400" dirty="0" smtClean="0">
              <a:latin typeface="verdana (Cuerpo)"/>
            </a:endParaRPr>
          </a:p>
        </p:txBody>
      </p:sp>
      <p:grpSp>
        <p:nvGrpSpPr>
          <p:cNvPr id="2" name="4 Grupo"/>
          <p:cNvGrpSpPr>
            <a:grpSpLocks/>
          </p:cNvGrpSpPr>
          <p:nvPr/>
        </p:nvGrpSpPr>
        <p:grpSpPr bwMode="auto">
          <a:xfrm>
            <a:off x="571500" y="6130925"/>
            <a:ext cx="7929563" cy="603250"/>
            <a:chOff x="571472" y="6131426"/>
            <a:chExt cx="7929618" cy="602952"/>
          </a:xfrm>
        </p:grpSpPr>
        <p:cxnSp>
          <p:nvCxnSpPr>
            <p:cNvPr id="6" name="5 Conector recto"/>
            <p:cNvCxnSpPr/>
            <p:nvPr/>
          </p:nvCxnSpPr>
          <p:spPr>
            <a:xfrm>
              <a:off x="571472" y="6572533"/>
              <a:ext cx="7929618" cy="1587"/>
            </a:xfrm>
            <a:prstGeom prst="line">
              <a:avLst/>
            </a:prstGeom>
          </p:spPr>
          <p:style>
            <a:lnRef idx="1">
              <a:schemeClr val="accent1"/>
            </a:lnRef>
            <a:fillRef idx="0">
              <a:schemeClr val="accent1"/>
            </a:fillRef>
            <a:effectRef idx="0">
              <a:schemeClr val="accent1"/>
            </a:effectRef>
            <a:fontRef idx="minor">
              <a:schemeClr val="tx1"/>
            </a:fontRef>
          </p:style>
        </p:cxnSp>
        <p:pic>
          <p:nvPicPr>
            <p:cNvPr id="5127" name="6 Imagen" descr="UNEP.tif"/>
            <p:cNvPicPr>
              <a:picLocks noChangeAspect="1"/>
            </p:cNvPicPr>
            <p:nvPr/>
          </p:nvPicPr>
          <p:blipFill>
            <a:blip r:embed="rId4" cstate="print"/>
            <a:srcRect/>
            <a:stretch>
              <a:fillRect/>
            </a:stretch>
          </p:blipFill>
          <p:spPr bwMode="auto">
            <a:xfrm>
              <a:off x="7572396" y="6131426"/>
              <a:ext cx="571504" cy="602952"/>
            </a:xfrm>
            <a:prstGeom prst="rect">
              <a:avLst/>
            </a:prstGeom>
            <a:noFill/>
            <a:ln w="9525">
              <a:noFill/>
              <a:miter lim="800000"/>
              <a:headEnd/>
              <a:tailEnd/>
            </a:ln>
          </p:spPr>
        </p:pic>
      </p:gr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1516</Words>
  <Application>Microsoft Office PowerPoint</Application>
  <PresentationFormat>On-screen Show (4:3)</PresentationFormat>
  <Paragraphs>105</Paragraphs>
  <Slides>9</Slides>
  <Notes>6</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de Office</vt:lpstr>
      <vt:lpstr>VI Meeting of the Council of Government Experts on SCP</vt:lpstr>
      <vt:lpstr>Evaluación de avances en CPS</vt:lpstr>
      <vt:lpstr>Slide 3</vt:lpstr>
      <vt:lpstr>Slide 4</vt:lpstr>
      <vt:lpstr>Sustainable public procurement</vt:lpstr>
      <vt:lpstr>Sustainable lifestyles</vt:lpstr>
      <vt:lpstr>Discussions at CSD-18 and 19</vt:lpstr>
      <vt:lpstr>Recommendations to  the Forum of Ministers</vt:lpstr>
      <vt:lpstr>Recommendations to the Forum of Ministers</vt:lpstr>
    </vt:vector>
  </TitlesOfParts>
  <Company>Naciones Unidas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 Reunión Regional en CPS para América Latina y el Caribe</dc:title>
  <dc:creator>PNUMA</dc:creator>
  <cp:lastModifiedBy>etonda</cp:lastModifiedBy>
  <cp:revision>57</cp:revision>
  <dcterms:created xsi:type="dcterms:W3CDTF">2009-10-13T21:17:31Z</dcterms:created>
  <dcterms:modified xsi:type="dcterms:W3CDTF">2012-01-27T17:18:20Z</dcterms:modified>
</cp:coreProperties>
</file>