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63" r:id="rId7"/>
    <p:sldId id="262" r:id="rId8"/>
    <p:sldId id="272" r:id="rId9"/>
    <p:sldId id="266" r:id="rId10"/>
    <p:sldId id="265" r:id="rId11"/>
    <p:sldId id="293" r:id="rId12"/>
    <p:sldId id="267" r:id="rId13"/>
    <p:sldId id="268" r:id="rId14"/>
    <p:sldId id="269" r:id="rId15"/>
    <p:sldId id="270" r:id="rId16"/>
    <p:sldId id="279" r:id="rId17"/>
    <p:sldId id="284" r:id="rId18"/>
    <p:sldId id="285" r:id="rId19"/>
    <p:sldId id="286" r:id="rId20"/>
    <p:sldId id="287" r:id="rId21"/>
    <p:sldId id="290" r:id="rId22"/>
    <p:sldId id="289" r:id="rId23"/>
    <p:sldId id="291" r:id="rId24"/>
    <p:sldId id="292" r:id="rId2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710091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04/05/2015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04/05/2015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04/05/2015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04/05/2015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04/05/2015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04/05/2015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04/05/2015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04/05/2015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04/05/2015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04/05/2015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04/05/2015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8992" y="274638"/>
            <a:ext cx="5257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57290" y="1600200"/>
            <a:ext cx="732951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41325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5488" indent="-284163" algn="l" defTabSz="914400" rtl="0" eaLnBrk="1" latinLnBrk="0" hangingPunct="1">
        <a:spcBef>
          <a:spcPct val="20000"/>
        </a:spcBef>
        <a:buFont typeface="Calibri" pitchFamily="34" charset="0"/>
        <a:buChar char="₋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14480" y="1628800"/>
            <a:ext cx="6858048" cy="1912903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es-ES_tradnl" sz="2400" dirty="0" smtClean="0">
                <a:ea typeface="Times New Roman"/>
                <a:cs typeface="Times New Roman"/>
              </a:rPr>
              <a:t> </a:t>
            </a:r>
            <a:r>
              <a:rPr lang="es-PA" sz="2400" dirty="0" smtClean="0">
                <a:latin typeface="Cambria"/>
                <a:ea typeface="Times New Roman"/>
                <a:cs typeface="Times New Roman"/>
              </a:rPr>
              <a:t/>
            </a:r>
            <a:br>
              <a:rPr lang="es-PA" sz="2400" dirty="0" smtClean="0">
                <a:latin typeface="Cambria"/>
                <a:ea typeface="Times New Roman"/>
                <a:cs typeface="Times New Roman"/>
              </a:rPr>
            </a:br>
            <a:r>
              <a:rPr lang="es-ES_tradnl" sz="2400" dirty="0" smtClean="0">
                <a:ea typeface="Times New Roman"/>
                <a:cs typeface="Times New Roman"/>
              </a:rPr>
              <a:t>REUNIÓN REGIONAL DE CONSULTA DE GRUPOS PRINCIPALES Y ACTORES RELEVANTES DE AMÉRICA LATINA Y EL CARIBE 2015</a:t>
            </a:r>
            <a:r>
              <a:rPr lang="es-PA" sz="2400" dirty="0" smtClean="0">
                <a:latin typeface="Cambria"/>
                <a:ea typeface="Times New Roman"/>
                <a:cs typeface="Times New Roman"/>
              </a:rPr>
              <a:t/>
            </a:r>
            <a:br>
              <a:rPr lang="es-PA" sz="2400" dirty="0" smtClean="0">
                <a:latin typeface="Cambria"/>
                <a:ea typeface="Times New Roman"/>
                <a:cs typeface="Times New Roman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43042" y="3886200"/>
            <a:ext cx="6929486" cy="1752600"/>
          </a:xfrm>
        </p:spPr>
        <p:txBody>
          <a:bodyPr>
            <a:normAutofit/>
          </a:bodyPr>
          <a:lstStyle/>
          <a:p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 smtClean="0"/>
              <a:t>7</a:t>
            </a:r>
            <a:r>
              <a:rPr lang="es-ES_tradnl" sz="2000" dirty="0" smtClean="0"/>
              <a:t> de mayo de 2015</a:t>
            </a:r>
          </a:p>
          <a:p>
            <a:r>
              <a:rPr lang="es-PA" sz="2000" dirty="0" smtClean="0"/>
              <a:t>Hotel Country </a:t>
            </a:r>
            <a:r>
              <a:rPr lang="es-PA" sz="2000" dirty="0" err="1" smtClean="0"/>
              <a:t>Inn</a:t>
            </a:r>
            <a:r>
              <a:rPr lang="es-PA" sz="2000" dirty="0" smtClean="0"/>
              <a:t> &amp; Suites Panamá Canal</a:t>
            </a:r>
          </a:p>
          <a:p>
            <a:r>
              <a:rPr lang="es-ES_tradnl" sz="2000" dirty="0" smtClean="0"/>
              <a:t>Ciudad de Panamá, Panamá</a:t>
            </a:r>
            <a:r>
              <a:rPr lang="es-AR" sz="2000" dirty="0" smtClean="0"/>
              <a:t/>
            </a:r>
            <a:br>
              <a:rPr lang="es-AR" sz="2000" dirty="0" smtClean="0"/>
            </a:br>
            <a:endParaRPr lang="es-A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b="1" dirty="0" smtClean="0"/>
              <a:t>Elección de autoridades</a:t>
            </a:r>
          </a:p>
          <a:p>
            <a:r>
              <a:rPr lang="es-ES_tradnl" dirty="0" smtClean="0"/>
              <a:t>Propuesta de candidatos </a:t>
            </a:r>
            <a:r>
              <a:rPr lang="es-ES_tradnl" u="sng" dirty="0" smtClean="0"/>
              <a:t>por parte de terceros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Aceptación de las nominaciones por parte de los candidatos.</a:t>
            </a:r>
          </a:p>
          <a:p>
            <a:r>
              <a:rPr lang="es-ES_tradnl" dirty="0" smtClean="0"/>
              <a:t>Votación a mano alzada.</a:t>
            </a:r>
          </a:p>
          <a:p>
            <a:endParaRPr lang="es-ES_tradnl" dirty="0" smtClean="0"/>
          </a:p>
          <a:p>
            <a:pPr algn="ctr"/>
            <a:r>
              <a:rPr lang="es-ES_tradnl" dirty="0" smtClean="0"/>
              <a:t>Máximo un copresidente</a:t>
            </a:r>
          </a:p>
          <a:p>
            <a:pPr algn="ctr"/>
            <a:r>
              <a:rPr lang="es-ES_tradnl" dirty="0" smtClean="0"/>
              <a:t>Mínimo un relator para todo el </a:t>
            </a:r>
            <a:r>
              <a:rPr lang="es-ES_tradnl" dirty="0" smtClean="0"/>
              <a:t>evento. Además, habrá relatores por mesas </a:t>
            </a:r>
            <a:r>
              <a:rPr lang="es-ES_tradnl" smtClean="0"/>
              <a:t>de trabajo (un angloparlante y  un hispanoparlante).</a:t>
            </a:r>
            <a:endParaRPr lang="es-ES_tradnl" dirty="0" smtClean="0"/>
          </a:p>
          <a:p>
            <a:pPr algn="ctr"/>
            <a:r>
              <a:rPr lang="es-ES_tradnl" u="sng" dirty="0" smtClean="0"/>
              <a:t>No </a:t>
            </a:r>
            <a:r>
              <a:rPr lang="es-ES_tradnl" u="sng" dirty="0" smtClean="0"/>
              <a:t>es equivalente a representantes regionales.</a:t>
            </a:r>
            <a:endParaRPr lang="es-AR" u="sng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b="1" dirty="0" smtClean="0"/>
              <a:t>Mesas de trabajo</a:t>
            </a:r>
          </a:p>
          <a:p>
            <a:pPr>
              <a:spcAft>
                <a:spcPts val="1200"/>
              </a:spcAft>
            </a:pPr>
            <a:r>
              <a:rPr lang="es-AR" dirty="0" smtClean="0"/>
              <a:t>Para la formación de las mesas de trabajo, los participantes se dividirán en dos grupos de doce personas.</a:t>
            </a:r>
          </a:p>
          <a:p>
            <a:pPr>
              <a:spcAft>
                <a:spcPts val="1200"/>
              </a:spcAft>
            </a:pPr>
            <a:endParaRPr lang="es-AR" b="1" dirty="0" smtClean="0"/>
          </a:p>
          <a:p>
            <a:pPr>
              <a:spcAft>
                <a:spcPts val="1200"/>
              </a:spcAft>
            </a:pPr>
            <a:r>
              <a:rPr lang="es-AR" dirty="0" smtClean="0"/>
              <a:t>Cada mesa debe escoger dos relatores </a:t>
            </a:r>
            <a:r>
              <a:rPr lang="es-ES_tradnl" dirty="0" smtClean="0"/>
              <a:t>(un </a:t>
            </a:r>
            <a:r>
              <a:rPr lang="es-ES_tradnl" dirty="0" smtClean="0"/>
              <a:t>angloparlante y </a:t>
            </a:r>
            <a:r>
              <a:rPr lang="es-ES_tradnl" dirty="0" smtClean="0"/>
              <a:t> un </a:t>
            </a:r>
            <a:r>
              <a:rPr lang="es-ES_tradnl" dirty="0" smtClean="0"/>
              <a:t>hispanoparlante</a:t>
            </a:r>
            <a:r>
              <a:rPr lang="es-ES_tradnl" dirty="0" smtClean="0"/>
              <a:t>) para poder tener los mensajes en los dos idiomas.</a:t>
            </a:r>
            <a:endParaRPr lang="es-ES_tradnl" dirty="0" smtClean="0"/>
          </a:p>
          <a:p>
            <a:pPr>
              <a:spcAft>
                <a:spcPts val="1200"/>
              </a:spcAft>
            </a:pPr>
            <a:endParaRPr lang="es-AR" b="1" dirty="0" smtClean="0"/>
          </a:p>
          <a:p>
            <a:pPr>
              <a:spcAft>
                <a:spcPts val="1200"/>
              </a:spcAft>
            </a:pPr>
            <a:endParaRPr lang="es-AR" u="sng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b="1" dirty="0" smtClean="0"/>
              <a:t>Aprobación de la agenda</a:t>
            </a:r>
          </a:p>
          <a:p>
            <a:r>
              <a:rPr lang="es-ES_tradnl" dirty="0" smtClean="0"/>
              <a:t>Lectura + (propuestas) + aprobación</a:t>
            </a:r>
          </a:p>
          <a:p>
            <a:endParaRPr lang="es-ES_tradnl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571604" y="3000372"/>
          <a:ext cx="7358114" cy="2714644"/>
        </p:xfrm>
        <a:graphic>
          <a:graphicData uri="http://schemas.openxmlformats.org/drawingml/2006/table">
            <a:tbl>
              <a:tblPr/>
              <a:tblGrid>
                <a:gridCol w="1197087"/>
                <a:gridCol w="6161027"/>
              </a:tblGrid>
              <a:tr h="24678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Calibri"/>
                          <a:ea typeface="Times New Roman"/>
                          <a:cs typeface="Times New Roman"/>
                        </a:rPr>
                        <a:t>Sesión 1: Apertura (plenario)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4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8:30 – 9:00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Apertura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9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Palabras de bienvenida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Presentación de los asistentes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Objetivos y resultados esperados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Elección de autoridades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Aprobación de la agenda de la reunión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9:00 – 9:20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Informes de los representantes regionales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Foro Global de los Grupos Principales y Actores Relevantes.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Foro de Ministros de Medio Ambiente de ALC.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Asamblea de las Naciones Unidas para el Medio Ambiente.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567180" y="1571612"/>
          <a:ext cx="7362538" cy="4267200"/>
        </p:xfrm>
        <a:graphic>
          <a:graphicData uri="http://schemas.openxmlformats.org/drawingml/2006/table">
            <a:tbl>
              <a:tblPr/>
              <a:tblGrid>
                <a:gridCol w="1297624"/>
                <a:gridCol w="6064914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Calibri"/>
                          <a:ea typeface="Times New Roman"/>
                          <a:cs typeface="Times New Roman"/>
                        </a:rPr>
                        <a:t>Sesión 2: Mesas de trabajo (plenario y grupos)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9:30 – 9:50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Estado actual, perspectivas a futuro e involucramiento de los </a:t>
                      </a:r>
                      <a:r>
                        <a:rPr lang="es-ES_tradnl" sz="1400" dirty="0" smtClean="0">
                          <a:latin typeface="Calibri"/>
                          <a:ea typeface="Times New Roman"/>
                          <a:cs typeface="Times New Roman"/>
                        </a:rPr>
                        <a:t>MG&amp;S </a:t>
                      </a: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en: 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El ciclo de decisiones políticas del PNUMA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La COP 2015 en París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9:50 – 10:00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Receso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10:00 – 11:30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Discusión y elaboración de mensajes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11:30 – 12:30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Presentación de resultados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Almuerzo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Calibri"/>
                          <a:ea typeface="Times New Roman"/>
                          <a:cs typeface="Times New Roman"/>
                        </a:rPr>
                        <a:t>Sesión 3: Mesas de trabajo (plenario y grupos)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14:00 – 14:20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Estado actual, perspectivas a futuro, papel de la Sociedad Civil y diálogo breve en: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La Agenda Post-2015, incluyendo los Objetivos de Desarrollo Sostenible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Producción y Consumo Sostenible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14:20 – 15:50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Discusión y elaboración de mensajes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15:50 – 16:00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Receso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16:00 – 17:00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Presentación de resultados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Calibri"/>
                          <a:ea typeface="Times New Roman"/>
                          <a:cs typeface="Times New Roman"/>
                        </a:rPr>
                        <a:t>Sesión 4: Clausura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17:00 – 17:45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Elaboración de recomendaciones y conclusiones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17:45 – 18:30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Conclusiones de la reunión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Selección de representantes regionales 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Palabras de cierre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Rendición de cuentas de los representantes regionales (20’)</a:t>
            </a:r>
          </a:p>
          <a:p>
            <a:r>
              <a:rPr lang="es-ES_tradnl" dirty="0" smtClean="0"/>
              <a:t>Srta. Dalia Márquez, OVJNU.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http://www.pnuma.org/informacion/comunicados/2014/20140311/imag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6434" y="4312659"/>
            <a:ext cx="2502988" cy="1545233"/>
          </a:xfrm>
          <a:prstGeom prst="rect">
            <a:avLst/>
          </a:prstGeom>
          <a:noFill/>
        </p:spPr>
      </p:pic>
      <p:pic>
        <p:nvPicPr>
          <p:cNvPr id="27650" name="Picture 2" descr="http://www.unep.org/civil-society/portals/24105/images/Events/Logo/lo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1724" y="4256672"/>
            <a:ext cx="2786082" cy="1529782"/>
          </a:xfrm>
          <a:prstGeom prst="rect">
            <a:avLst/>
          </a:prstGeom>
          <a:noFill/>
        </p:spPr>
      </p:pic>
      <p:pic>
        <p:nvPicPr>
          <p:cNvPr id="27652" name="Picture 4" descr="http://www.unep.org/civil-society/portals/24105/images/Events/Logo/GMGS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0286" y="2857496"/>
            <a:ext cx="58293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71604" y="1571613"/>
            <a:ext cx="2286016" cy="571503"/>
          </a:xfrm>
        </p:spPr>
        <p:txBody>
          <a:bodyPr anchor="ctr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es-AR" b="1" dirty="0" smtClean="0"/>
              <a:t>Sesiones 2 y 3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643042" y="2214554"/>
          <a:ext cx="5786477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458"/>
                <a:gridCol w="2441187"/>
                <a:gridCol w="1717832"/>
              </a:tblGrid>
              <a:tr h="426002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Plenario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Grupos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Plenario</a:t>
                      </a:r>
                      <a:endParaRPr lang="es-AR" dirty="0"/>
                    </a:p>
                  </a:txBody>
                  <a:tcPr/>
                </a:tc>
              </a:tr>
              <a:tr h="128851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Presentaciones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S_tradn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Ciclo de decisiones políticas del PNUMA</a:t>
                      </a:r>
                      <a:endParaRPr kumimoji="0" lang="es-A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S_tradn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COP 2015, UNFCCC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Resultados</a:t>
                      </a:r>
                    </a:p>
                    <a:p>
                      <a:pPr algn="ctr"/>
                      <a:r>
                        <a:rPr lang="es-AR" dirty="0" smtClean="0"/>
                        <a:t>(relatores)</a:t>
                      </a:r>
                      <a:endParaRPr lang="es-AR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5" name="14 Conector recto de flecha"/>
          <p:cNvCxnSpPr/>
          <p:nvPr/>
        </p:nvCxnSpPr>
        <p:spPr>
          <a:xfrm rot="16200000" flipH="1">
            <a:off x="3178959" y="332184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5400000" flipH="1" flipV="1">
            <a:off x="3178960" y="296465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5400000">
            <a:off x="5607852" y="3321843"/>
            <a:ext cx="357190" cy="2857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16200000" flipV="1">
            <a:off x="5607851" y="2964653"/>
            <a:ext cx="357190" cy="2857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/>
        </p:nvGraphicFramePr>
        <p:xfrm>
          <a:off x="1643042" y="4071942"/>
          <a:ext cx="5786477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458"/>
                <a:gridCol w="2441187"/>
                <a:gridCol w="1717832"/>
              </a:tblGrid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Plenario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Grupos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Plenario</a:t>
                      </a:r>
                      <a:endParaRPr lang="es-AR" dirty="0"/>
                    </a:p>
                  </a:txBody>
                  <a:tcPr/>
                </a:tc>
              </a:tr>
              <a:tr h="1518058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Presentaciones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1200"/>
                        </a:spcAft>
                      </a:pP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Agenda Post-2015, incluyendo ODS</a:t>
                      </a:r>
                      <a:endParaRPr lang="es-A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Producción y </a:t>
                      </a:r>
                      <a:b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Consumo Sostenible</a:t>
                      </a:r>
                      <a:endParaRPr kumimoji="0" lang="es-ES_tradnl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Resultados</a:t>
                      </a:r>
                    </a:p>
                    <a:p>
                      <a:pPr algn="ctr"/>
                      <a:r>
                        <a:rPr lang="es-AR" dirty="0" smtClean="0"/>
                        <a:t>(relatores)</a:t>
                      </a:r>
                      <a:endParaRPr lang="es-AR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5" name="24 Conector recto de flecha"/>
          <p:cNvCxnSpPr/>
          <p:nvPr/>
        </p:nvCxnSpPr>
        <p:spPr>
          <a:xfrm rot="16200000" flipH="1">
            <a:off x="3178959" y="532210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5400000" flipH="1" flipV="1">
            <a:off x="3178960" y="496491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5400000">
            <a:off x="5607852" y="5322108"/>
            <a:ext cx="357190" cy="2857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16200000" flipV="1">
            <a:off x="5607851" y="4964918"/>
            <a:ext cx="357190" cy="2857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28 Tabla"/>
          <p:cNvGraphicFramePr>
            <a:graphicFrameLocks noGrp="1"/>
          </p:cNvGraphicFramePr>
          <p:nvPr/>
        </p:nvGraphicFramePr>
        <p:xfrm>
          <a:off x="7572396" y="2214554"/>
          <a:ext cx="1143008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</a:tblGrid>
              <a:tr h="3857652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Documento de resultados</a:t>
                      </a:r>
                      <a:br>
                        <a:rPr lang="es-AR" sz="1800" dirty="0" smtClean="0"/>
                      </a:br>
                      <a:r>
                        <a:rPr lang="es-AR" sz="1800" b="0" dirty="0" smtClean="0"/>
                        <a:t>(asuntos sustantivos, no de forma)</a:t>
                      </a:r>
                      <a:endParaRPr lang="es-AR" sz="1800" b="0" dirty="0"/>
                    </a:p>
                  </a:txBody>
                  <a:tcPr vert="vert270" anchor="ctr"/>
                </a:tc>
              </a:tr>
            </a:tbl>
          </a:graphicData>
        </a:graphic>
      </p:graphicFrame>
      <p:sp>
        <p:nvSpPr>
          <p:cNvPr id="30" name="2 Marcador de contenido"/>
          <p:cNvSpPr txBox="1">
            <a:spLocks/>
          </p:cNvSpPr>
          <p:nvPr/>
        </p:nvSpPr>
        <p:spPr>
          <a:xfrm>
            <a:off x="7500958" y="1571612"/>
            <a:ext cx="1285884" cy="57150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Sesión 4</a:t>
            </a:r>
          </a:p>
        </p:txBody>
      </p:sp>
      <p:cxnSp>
        <p:nvCxnSpPr>
          <p:cNvPr id="31" name="30 Conector recto de flecha"/>
          <p:cNvCxnSpPr>
            <a:endCxn id="30" idx="1"/>
          </p:cNvCxnSpPr>
          <p:nvPr/>
        </p:nvCxnSpPr>
        <p:spPr>
          <a:xfrm>
            <a:off x="3428992" y="1857364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571604" y="1785926"/>
          <a:ext cx="7143800" cy="41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504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Sesión 2: Ciclo de decisiones políticas del PNUMA</a:t>
                      </a:r>
                      <a:endParaRPr lang="es-A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Cecilia Iglesias (ONG) y José de Mesa (PNUMA)</a:t>
                      </a:r>
                      <a:endParaRPr lang="es-AR" dirty="0"/>
                    </a:p>
                  </a:txBody>
                  <a:tcPr anchor="ctr"/>
                </a:tc>
              </a:tr>
              <a:tr h="2635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Trabajo en grupo:</a:t>
                      </a:r>
                    </a:p>
                    <a:p>
                      <a:pPr marL="0" indent="176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baseline="0" dirty="0" smtClean="0"/>
                        <a:t>Mensaje 1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2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3</a:t>
                      </a:r>
                    </a:p>
                  </a:txBody>
                  <a:tcPr marL="90000" marR="90000" marT="108000" marB="46800"/>
                </a:tc>
              </a:tr>
              <a:tr h="50400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Relator: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571604" y="1785926"/>
          <a:ext cx="7143800" cy="41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504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Sesión 2: COP 15 (UNFCCC)</a:t>
                      </a:r>
                      <a:endParaRPr lang="es-A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Roberto Borjabad (PNUMA), Stefan Knights (youth)</a:t>
                      </a:r>
                      <a:endParaRPr lang="es-AR" dirty="0"/>
                    </a:p>
                  </a:txBody>
                  <a:tcPr anchor="ctr"/>
                </a:tc>
              </a:tr>
              <a:tr h="2635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Trabajo en grupo:</a:t>
                      </a:r>
                    </a:p>
                    <a:p>
                      <a:pPr marL="0" indent="176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baseline="0" dirty="0" smtClean="0"/>
                        <a:t>Mensaje 1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2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3</a:t>
                      </a:r>
                    </a:p>
                  </a:txBody>
                  <a:tcPr marL="90000" marR="90000" marT="108000" marB="46800"/>
                </a:tc>
              </a:tr>
              <a:tr h="50400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Relator: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571604" y="1785926"/>
          <a:ext cx="7143800" cy="41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504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Sesión 3: Agenda post-2015</a:t>
                      </a:r>
                      <a:endParaRPr lang="es-A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Mara Murillo (PNUMA),</a:t>
                      </a:r>
                      <a:r>
                        <a:rPr lang="es-ES_tradn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Stefan </a:t>
                      </a:r>
                      <a:r>
                        <a:rPr lang="es-ES_tradnl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Knights</a:t>
                      </a:r>
                      <a:r>
                        <a:rPr lang="es-ES_tradnl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/ Pedro </a:t>
                      </a:r>
                      <a:r>
                        <a:rPr lang="es-ES_tradnl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Cunha</a:t>
                      </a:r>
                      <a:r>
                        <a:rPr lang="es-ES_tradnl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s-ES_tradnl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youth</a:t>
                      </a:r>
                      <a:r>
                        <a:rPr lang="es-ES_tradnl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A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35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Trabajo en grupo:</a:t>
                      </a:r>
                    </a:p>
                    <a:p>
                      <a:pPr marL="0" indent="176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baseline="0" dirty="0" smtClean="0"/>
                        <a:t>Mensaje 1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2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3</a:t>
                      </a:r>
                    </a:p>
                  </a:txBody>
                  <a:tcPr marL="90000" marR="90000" marT="108000" marB="46800"/>
                </a:tc>
              </a:tr>
              <a:tr h="50400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Relator: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571604" y="1785926"/>
          <a:ext cx="7143800" cy="41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504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Sesión 3: Producción y consumo sostenible</a:t>
                      </a:r>
                      <a:endParaRPr lang="es-A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Adriana Zacarías </a:t>
                      </a:r>
                      <a:r>
                        <a:rPr lang="es-AR" dirty="0" smtClean="0"/>
                        <a:t>(PNUMA) y 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Kenneth Ochoa (ciencia y tecnología</a:t>
                      </a:r>
                      <a:r>
                        <a:rPr lang="es-ES_tradn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AR" dirty="0"/>
                    </a:p>
                  </a:txBody>
                  <a:tcPr anchor="ctr"/>
                </a:tc>
              </a:tr>
              <a:tr h="2635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Trabajo en grupo:</a:t>
                      </a:r>
                    </a:p>
                    <a:p>
                      <a:pPr marL="0" indent="176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baseline="0" dirty="0" smtClean="0"/>
                        <a:t>Mensaje 1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2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3</a:t>
                      </a:r>
                    </a:p>
                  </a:txBody>
                  <a:tcPr marL="90000" marR="90000" marT="108000" marB="46800"/>
                </a:tc>
              </a:tr>
              <a:tr h="50400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Relator: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/>
          <a:lstStyle/>
          <a:p>
            <a:r>
              <a:rPr lang="es-AR" b="1" dirty="0" smtClean="0"/>
              <a:t>Sesión 1: Apertura</a:t>
            </a:r>
          </a:p>
          <a:p>
            <a:r>
              <a:rPr lang="es-AR" dirty="0" smtClean="0"/>
              <a:t>Bienvenida del PNUMA</a:t>
            </a:r>
          </a:p>
          <a:p>
            <a:r>
              <a:rPr lang="es-AR" dirty="0" smtClean="0"/>
              <a:t>Bienvenida de los representantes regionales</a:t>
            </a:r>
          </a:p>
          <a:p>
            <a:r>
              <a:rPr lang="es-AR" dirty="0" smtClean="0"/>
              <a:t>Presentación de los asistentes</a:t>
            </a:r>
          </a:p>
          <a:p>
            <a:r>
              <a:rPr lang="es-AR" dirty="0" smtClean="0"/>
              <a:t>Objetivos y resultados</a:t>
            </a:r>
          </a:p>
          <a:p>
            <a:r>
              <a:rPr lang="es-AR" dirty="0" smtClean="0"/>
              <a:t>Elección de autoridades</a:t>
            </a:r>
          </a:p>
          <a:p>
            <a:r>
              <a:rPr lang="es-AR" dirty="0" smtClean="0"/>
              <a:t>Aprobación de la agenda</a:t>
            </a:r>
          </a:p>
          <a:p>
            <a:endParaRPr lang="es-AR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b="1" dirty="0" smtClean="0"/>
              <a:t>Sesión 4: </a:t>
            </a:r>
            <a:r>
              <a:rPr lang="es-ES_tradnl" b="1" dirty="0" smtClean="0"/>
              <a:t>Documento de resultados</a:t>
            </a:r>
          </a:p>
          <a:p>
            <a:pPr indent="263525">
              <a:buFont typeface="Arial" pitchFamily="34" charset="0"/>
              <a:buChar char="•"/>
            </a:pPr>
            <a:r>
              <a:rPr lang="es-ES_tradnl" dirty="0" smtClean="0"/>
              <a:t>Breve (</a:t>
            </a:r>
            <a:r>
              <a:rPr lang="es-ES_tradnl" u="sng" dirty="0" smtClean="0"/>
              <a:t>máximo</a:t>
            </a:r>
            <a:r>
              <a:rPr lang="es-ES_tradnl" dirty="0" smtClean="0"/>
              <a:t> 2 carillas).</a:t>
            </a:r>
          </a:p>
          <a:p>
            <a:pPr indent="263525">
              <a:buFont typeface="Arial" pitchFamily="34" charset="0"/>
              <a:buChar char="•"/>
            </a:pPr>
            <a:r>
              <a:rPr lang="es-ES_tradnl" dirty="0" smtClean="0"/>
              <a:t>Desde ALC y para los Estados Parte.</a:t>
            </a:r>
          </a:p>
          <a:p>
            <a:pPr indent="263525">
              <a:buFont typeface="Arial" pitchFamily="34" charset="0"/>
              <a:buChar char="•"/>
            </a:pPr>
            <a:r>
              <a:rPr lang="es-ES_tradnl" dirty="0" smtClean="0"/>
              <a:t>Enfocado en temas sustantivos.</a:t>
            </a:r>
          </a:p>
          <a:p>
            <a:pPr indent="263525">
              <a:buFont typeface="Arial" pitchFamily="34" charset="0"/>
              <a:buChar char="•"/>
            </a:pPr>
            <a:r>
              <a:rPr lang="es-ES_tradnl" dirty="0" smtClean="0"/>
              <a:t>Conteniendo exclusivamente consensos alcanzados.</a:t>
            </a:r>
          </a:p>
          <a:p>
            <a:pPr indent="263525">
              <a:buFont typeface="Arial" pitchFamily="34" charset="0"/>
              <a:buChar char="•"/>
            </a:pPr>
            <a:r>
              <a:rPr lang="es-ES_tradnl" dirty="0" smtClean="0"/>
              <a:t>A pulir en su forma y lenguajes.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7"/>
            <a:ext cx="7186634" cy="271464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b="1" dirty="0" smtClean="0"/>
              <a:t>Sesión 4: </a:t>
            </a:r>
            <a:r>
              <a:rPr lang="es-ES_tradnl" b="1" dirty="0" smtClean="0"/>
              <a:t>Elección de representantes regionales</a:t>
            </a:r>
          </a:p>
          <a:p>
            <a:r>
              <a:rPr lang="es-ES_tradnl" dirty="0" smtClean="0"/>
              <a:t>En consultas informales cada subregión elige 1 candidato.</a:t>
            </a:r>
          </a:p>
          <a:p>
            <a:r>
              <a:rPr lang="es-ES_tradnl" dirty="0" smtClean="0"/>
              <a:t>En plenario los 4 candidatos deben aceptar las nominaciones.</a:t>
            </a:r>
          </a:p>
          <a:p>
            <a:r>
              <a:rPr lang="es-ES_tradnl" dirty="0" smtClean="0"/>
              <a:t>Cada participante vota 2 candidatos distintos al que nomina.</a:t>
            </a:r>
          </a:p>
          <a:p>
            <a:r>
              <a:rPr lang="es-ES_tradnl" dirty="0" smtClean="0"/>
              <a:t>Los 2 más votados serán titulares.</a:t>
            </a:r>
          </a:p>
          <a:p>
            <a:r>
              <a:rPr lang="es-ES_tradnl" dirty="0" smtClean="0"/>
              <a:t>Los 2 menos votados serán suplentes.</a:t>
            </a:r>
            <a:endParaRPr lang="es-ES_tradnl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00198" y="4643446"/>
            <a:ext cx="171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Mesoamérica</a:t>
            </a:r>
          </a:p>
          <a:p>
            <a:pPr algn="r"/>
            <a:r>
              <a:rPr lang="es-ES_tradnl" dirty="0" smtClean="0"/>
              <a:t>Caribe</a:t>
            </a:r>
          </a:p>
          <a:p>
            <a:pPr algn="r"/>
            <a:r>
              <a:rPr lang="es-ES_tradnl" dirty="0" smtClean="0"/>
              <a:t>Andes</a:t>
            </a:r>
          </a:p>
          <a:p>
            <a:pPr algn="r"/>
            <a:r>
              <a:rPr lang="es-ES_tradnl" dirty="0" smtClean="0"/>
              <a:t>Cono sur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857620" y="4643446"/>
            <a:ext cx="114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Candidato</a:t>
            </a:r>
          </a:p>
          <a:p>
            <a:pPr algn="r"/>
            <a:r>
              <a:rPr lang="es-ES_tradnl" dirty="0" smtClean="0"/>
              <a:t>Candidato</a:t>
            </a:r>
          </a:p>
          <a:p>
            <a:pPr algn="r"/>
            <a:r>
              <a:rPr lang="es-ES_tradnl" dirty="0" smtClean="0"/>
              <a:t>Candidato</a:t>
            </a:r>
          </a:p>
          <a:p>
            <a:pPr algn="r"/>
            <a:r>
              <a:rPr lang="es-ES_tradnl" dirty="0" smtClean="0"/>
              <a:t>Candidato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393569" y="5058944"/>
            <a:ext cx="1142976" cy="370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/>
              <a:t>Plenario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929454" y="4643446"/>
            <a:ext cx="171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Titular</a:t>
            </a:r>
          </a:p>
          <a:p>
            <a:r>
              <a:rPr lang="es-ES_tradnl" dirty="0" smtClean="0"/>
              <a:t>Titular</a:t>
            </a:r>
          </a:p>
          <a:p>
            <a:r>
              <a:rPr lang="es-ES_tradnl" dirty="0" smtClean="0"/>
              <a:t>Suplente</a:t>
            </a:r>
          </a:p>
          <a:p>
            <a:r>
              <a:rPr lang="es-ES_tradnl" dirty="0" smtClean="0"/>
              <a:t>Suplente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214678" y="485776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3214678" y="514192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3214678" y="542767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3214678" y="571342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5000628" y="4857760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5000628" y="5143512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5000628" y="5286388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5000628" y="5286388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26 Grupo"/>
          <p:cNvGrpSpPr/>
          <p:nvPr/>
        </p:nvGrpSpPr>
        <p:grpSpPr>
          <a:xfrm flipH="1">
            <a:off x="6429388" y="4857760"/>
            <a:ext cx="500066" cy="857256"/>
            <a:chOff x="6429388" y="5143512"/>
            <a:chExt cx="500066" cy="857256"/>
          </a:xfrm>
        </p:grpSpPr>
        <p:cxnSp>
          <p:nvCxnSpPr>
            <p:cNvPr id="23" name="22 Conector recto de flecha"/>
            <p:cNvCxnSpPr/>
            <p:nvPr/>
          </p:nvCxnSpPr>
          <p:spPr>
            <a:xfrm>
              <a:off x="6429388" y="5143512"/>
              <a:ext cx="500066" cy="42862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>
              <a:off x="6429388" y="5429264"/>
              <a:ext cx="500066" cy="14287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 de flecha"/>
            <p:cNvCxnSpPr/>
            <p:nvPr/>
          </p:nvCxnSpPr>
          <p:spPr>
            <a:xfrm flipV="1">
              <a:off x="6429388" y="5572140"/>
              <a:ext cx="500066" cy="42862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 de flecha"/>
            <p:cNvCxnSpPr/>
            <p:nvPr/>
          </p:nvCxnSpPr>
          <p:spPr>
            <a:xfrm flipV="1">
              <a:off x="6429388" y="5572140"/>
              <a:ext cx="500066" cy="14287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ES_tradnl" b="1" dirty="0" smtClean="0"/>
              <a:t>Los representantes regionales:</a:t>
            </a:r>
          </a:p>
          <a:p>
            <a:pPr indent="365125">
              <a:buFont typeface="Arial" pitchFamily="34" charset="0"/>
              <a:buChar char="•"/>
            </a:pPr>
            <a:r>
              <a:rPr lang="en-US" dirty="0" err="1" smtClean="0"/>
              <a:t>Facilitan</a:t>
            </a:r>
            <a:r>
              <a:rPr lang="en-US" dirty="0" smtClean="0"/>
              <a:t> la </a:t>
            </a:r>
            <a:r>
              <a:rPr lang="en-US" dirty="0" err="1" smtClean="0"/>
              <a:t>participación</a:t>
            </a:r>
            <a:r>
              <a:rPr lang="en-US" dirty="0" smtClean="0"/>
              <a:t> de los MGS de la </a:t>
            </a:r>
            <a:r>
              <a:rPr lang="en-US" dirty="0" err="1" smtClean="0"/>
              <a:t>región</a:t>
            </a:r>
            <a:r>
              <a:rPr lang="en-US" dirty="0" smtClean="0"/>
              <a:t>.</a:t>
            </a:r>
          </a:p>
          <a:p>
            <a:pPr indent="365125">
              <a:buFont typeface="Arial" pitchFamily="34" charset="0"/>
              <a:buChar char="•"/>
            </a:pPr>
            <a:r>
              <a:rPr lang="en-US" dirty="0" smtClean="0"/>
              <a:t>No </a:t>
            </a:r>
            <a:r>
              <a:rPr lang="en-US" dirty="0" err="1" smtClean="0"/>
              <a:t>representan</a:t>
            </a:r>
            <a:r>
              <a:rPr lang="en-US" dirty="0" smtClean="0"/>
              <a:t> a los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principales</a:t>
            </a:r>
            <a:r>
              <a:rPr lang="en-US" dirty="0" smtClean="0"/>
              <a:t> de la </a:t>
            </a:r>
            <a:r>
              <a:rPr lang="en-US" dirty="0" err="1" smtClean="0"/>
              <a:t>región</a:t>
            </a:r>
            <a:r>
              <a:rPr lang="en-US" dirty="0" smtClean="0"/>
              <a:t>.</a:t>
            </a:r>
          </a:p>
          <a:p>
            <a:pPr indent="365125">
              <a:buFont typeface="Arial" pitchFamily="34" charset="0"/>
              <a:buChar char="•"/>
            </a:pPr>
            <a:r>
              <a:rPr lang="en-US" dirty="0" err="1" smtClean="0"/>
              <a:t>Apuntan</a:t>
            </a:r>
            <a:r>
              <a:rPr lang="en-US" dirty="0" smtClean="0"/>
              <a:t> a </a:t>
            </a:r>
            <a:r>
              <a:rPr lang="en-US" dirty="0" err="1" smtClean="0"/>
              <a:t>incorporar</a:t>
            </a:r>
            <a:r>
              <a:rPr lang="en-US" dirty="0" smtClean="0"/>
              <a:t> </a:t>
            </a:r>
            <a:r>
              <a:rPr lang="en-US" dirty="0" err="1" smtClean="0"/>
              <a:t>perspectivas</a:t>
            </a:r>
            <a:r>
              <a:rPr lang="en-US" dirty="0" smtClean="0"/>
              <a:t> </a:t>
            </a:r>
            <a:r>
              <a:rPr lang="en-US" dirty="0" err="1" smtClean="0"/>
              <a:t>regionales</a:t>
            </a:r>
            <a:r>
              <a:rPr lang="en-US" dirty="0" smtClean="0"/>
              <a:t> en la UNEA.</a:t>
            </a:r>
            <a:endParaRPr lang="es-ES" dirty="0" smtClean="0"/>
          </a:p>
          <a:p>
            <a:pPr indent="365125">
              <a:buFont typeface="Arial" pitchFamily="34" charset="0"/>
              <a:buChar char="•"/>
            </a:pPr>
            <a:r>
              <a:rPr lang="es-ES_tradnl" dirty="0" smtClean="0"/>
              <a:t>Son observadores en el MGFC y participan del MGSGF.</a:t>
            </a:r>
          </a:p>
          <a:p>
            <a:pPr indent="365125">
              <a:buFont typeface="Arial" pitchFamily="34" charset="0"/>
              <a:buChar char="•"/>
            </a:pPr>
            <a:r>
              <a:rPr lang="en-US" dirty="0" err="1" smtClean="0"/>
              <a:t>Brindan</a:t>
            </a:r>
            <a:r>
              <a:rPr lang="en-US" dirty="0" smtClean="0"/>
              <a:t> </a:t>
            </a:r>
            <a:r>
              <a:rPr lang="en-US" dirty="0" err="1" smtClean="0"/>
              <a:t>conocimiento</a:t>
            </a:r>
            <a:r>
              <a:rPr lang="en-US" dirty="0" smtClean="0"/>
              <a:t> </a:t>
            </a:r>
            <a:r>
              <a:rPr lang="en-US" dirty="0" err="1" smtClean="0"/>
              <a:t>experto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los </a:t>
            </a:r>
            <a:r>
              <a:rPr lang="en-US" dirty="0" err="1" smtClean="0"/>
              <a:t>temas</a:t>
            </a:r>
            <a:r>
              <a:rPr lang="en-US" dirty="0" smtClean="0"/>
              <a:t> del </a:t>
            </a:r>
            <a:r>
              <a:rPr lang="en-US" dirty="0" err="1" smtClean="0"/>
              <a:t>ciclo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ctr"/>
            <a:r>
              <a:rPr lang="es-ES_tradnl" u="sng" dirty="0" smtClean="0"/>
              <a:t>Normalmente</a:t>
            </a:r>
            <a:r>
              <a:rPr lang="es-ES_tradnl" dirty="0" smtClean="0"/>
              <a:t>, el mandato es de un año.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n-US" u="sng" dirty="0" smtClean="0"/>
              <a:t>Deben</a:t>
            </a:r>
            <a:r>
              <a:rPr lang="en-US" dirty="0" smtClean="0"/>
              <a:t>:</a:t>
            </a:r>
          </a:p>
          <a:p>
            <a:pPr indent="365125">
              <a:buFont typeface="Arial" pitchFamily="34" charset="0"/>
              <a:buChar char="•"/>
            </a:pPr>
            <a:r>
              <a:rPr lang="en-US" dirty="0" smtClean="0"/>
              <a:t>T</a:t>
            </a:r>
            <a:r>
              <a:rPr lang="es-ES" dirty="0" err="1" smtClean="0"/>
              <a:t>ener</a:t>
            </a:r>
            <a:r>
              <a:rPr lang="es-ES" dirty="0" smtClean="0"/>
              <a:t> conocimientos técnicos.</a:t>
            </a:r>
          </a:p>
          <a:p>
            <a:pPr indent="365125">
              <a:buFont typeface="Arial" pitchFamily="34" charset="0"/>
              <a:buChar char="•"/>
            </a:pPr>
            <a:r>
              <a:rPr lang="es-ES" dirty="0" smtClean="0"/>
              <a:t>P</a:t>
            </a:r>
            <a:r>
              <a:rPr lang="es-ES_tradnl" dirty="0" err="1" smtClean="0"/>
              <a:t>rovenir</a:t>
            </a:r>
            <a:r>
              <a:rPr lang="es-ES_tradnl" dirty="0" smtClean="0"/>
              <a:t> de organizaciones acreditadas (solicitarlo).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s-ES" dirty="0" smtClean="0"/>
              <a:t>Contar con disponibilidad para viajar.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s-ES" dirty="0" smtClean="0"/>
              <a:t>Comprometer esfuerzos a mediano plazo.</a:t>
            </a:r>
          </a:p>
          <a:p>
            <a:endParaRPr lang="es-ES" dirty="0" smtClean="0"/>
          </a:p>
          <a:p>
            <a:r>
              <a:rPr lang="es-ES" u="sng" dirty="0" smtClean="0"/>
              <a:t>Es recomendable</a:t>
            </a:r>
            <a:r>
              <a:rPr lang="es-ES" dirty="0" smtClean="0"/>
              <a:t>:</a:t>
            </a:r>
          </a:p>
          <a:p>
            <a:pPr indent="365125">
              <a:buFont typeface="Arial" pitchFamily="34" charset="0"/>
              <a:buChar char="•"/>
            </a:pPr>
            <a:r>
              <a:rPr lang="en-US" dirty="0" smtClean="0"/>
              <a:t>T</a:t>
            </a:r>
            <a:r>
              <a:rPr lang="es-ES" dirty="0" err="1" smtClean="0"/>
              <a:t>ener</a:t>
            </a:r>
            <a:r>
              <a:rPr lang="es-ES" dirty="0" smtClean="0"/>
              <a:t> conocimientos de procedimiento.</a:t>
            </a:r>
          </a:p>
          <a:p>
            <a:pPr indent="365125">
              <a:buFont typeface="Arial" pitchFamily="34" charset="0"/>
              <a:buChar char="•"/>
            </a:pPr>
            <a:r>
              <a:rPr lang="es-ES" dirty="0" smtClean="0"/>
              <a:t>Contar con capacidad para desenvolverse en inglés. </a:t>
            </a:r>
          </a:p>
          <a:p>
            <a:pPr indent="365125">
              <a:buFont typeface="Arial" pitchFamily="34" charset="0"/>
              <a:buChar char="•"/>
            </a:pPr>
            <a:r>
              <a:rPr lang="es-ES" dirty="0" smtClean="0"/>
              <a:t>Contribuir al balance </a:t>
            </a:r>
            <a:r>
              <a:rPr lang="es-ES" dirty="0"/>
              <a:t>de </a:t>
            </a:r>
            <a:r>
              <a:rPr lang="es-ES" dirty="0" smtClean="0"/>
              <a:t>género.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286279"/>
          </a:xfrm>
        </p:spPr>
        <p:txBody>
          <a:bodyPr>
            <a:normAutofit lnSpcReduction="10000"/>
          </a:bodyPr>
          <a:lstStyle/>
          <a:p>
            <a:r>
              <a:rPr lang="es-ES_tradnl" b="1" dirty="0" smtClean="0"/>
              <a:t>Nominación</a:t>
            </a:r>
          </a:p>
          <a:p>
            <a:r>
              <a:rPr lang="es-ES_tradnl" dirty="0" smtClean="0"/>
              <a:t>Mesoamérica:</a:t>
            </a:r>
          </a:p>
          <a:p>
            <a:r>
              <a:rPr lang="es-ES_tradnl" dirty="0" smtClean="0"/>
              <a:t>Caribe:</a:t>
            </a:r>
          </a:p>
          <a:p>
            <a:r>
              <a:rPr lang="es-ES_tradnl" dirty="0" smtClean="0"/>
              <a:t>Región andina:</a:t>
            </a:r>
          </a:p>
          <a:p>
            <a:r>
              <a:rPr lang="es-ES_tradnl" dirty="0" smtClean="0"/>
              <a:t>Cono Sur:</a:t>
            </a:r>
          </a:p>
          <a:p>
            <a:endParaRPr lang="es-ES_tradnl" dirty="0"/>
          </a:p>
          <a:p>
            <a:r>
              <a:rPr lang="es-ES_tradnl" b="1" dirty="0" smtClean="0"/>
              <a:t>Elección</a:t>
            </a:r>
          </a:p>
          <a:p>
            <a:r>
              <a:rPr lang="es-ES_tradnl" dirty="0" smtClean="0"/>
              <a:t>Titular:</a:t>
            </a:r>
          </a:p>
          <a:p>
            <a:r>
              <a:rPr lang="es-ES_tradnl" dirty="0" smtClean="0"/>
              <a:t>Titular:</a:t>
            </a:r>
          </a:p>
          <a:p>
            <a:r>
              <a:rPr lang="es-ES_tradnl" dirty="0" smtClean="0"/>
              <a:t>Suplente:</a:t>
            </a:r>
          </a:p>
          <a:p>
            <a:r>
              <a:rPr lang="es-ES_tradnl" dirty="0" smtClean="0"/>
              <a:t>Suplente:</a:t>
            </a:r>
          </a:p>
          <a:p>
            <a:endParaRPr lang="es-ES_tradnl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s-AR" b="1" dirty="0" smtClean="0"/>
              <a:t>Bienvenida del PNUMA</a:t>
            </a:r>
          </a:p>
          <a:p>
            <a:endParaRPr lang="es-AR" dirty="0" smtClean="0"/>
          </a:p>
          <a:p>
            <a:pPr algn="ctr"/>
            <a:r>
              <a:rPr lang="es-AR" dirty="0" smtClean="0"/>
              <a:t>Sra. Mara Murillo</a:t>
            </a:r>
          </a:p>
          <a:p>
            <a:pPr algn="ctr"/>
            <a:r>
              <a:rPr lang="es-AR" dirty="0" smtClean="0"/>
              <a:t>Directora, Oficina Regional para América Latina y el Caribe</a:t>
            </a:r>
          </a:p>
          <a:p>
            <a:pPr algn="ctr"/>
            <a:r>
              <a:rPr lang="es-AR" dirty="0" smtClean="0"/>
              <a:t>Programa de las Naciones Unidas para el Medio Ambiente</a:t>
            </a:r>
          </a:p>
          <a:p>
            <a:pPr algn="ctr"/>
            <a:endParaRPr lang="es-AR" dirty="0"/>
          </a:p>
          <a:p>
            <a:pPr algn="ctr"/>
            <a:r>
              <a:rPr lang="es-AR" dirty="0" smtClean="0"/>
              <a:t>Sr. José de Mesa</a:t>
            </a:r>
          </a:p>
          <a:p>
            <a:pPr algn="ctr"/>
            <a:r>
              <a:rPr lang="en-US" dirty="0" err="1" smtClean="0"/>
              <a:t>Unidad</a:t>
            </a:r>
            <a:r>
              <a:rPr lang="en-US" dirty="0" smtClean="0"/>
              <a:t> de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Principales</a:t>
            </a:r>
            <a:r>
              <a:rPr lang="en-US" dirty="0" smtClean="0"/>
              <a:t> y </a:t>
            </a:r>
            <a:r>
              <a:rPr lang="en-US" dirty="0" err="1" smtClean="0"/>
              <a:t>Actores</a:t>
            </a:r>
            <a:r>
              <a:rPr lang="en-US" dirty="0" smtClean="0"/>
              <a:t> </a:t>
            </a:r>
            <a:r>
              <a:rPr lang="en-US" dirty="0" err="1" smtClean="0"/>
              <a:t>Relevantes</a:t>
            </a:r>
            <a:endParaRPr lang="en-US" dirty="0" smtClean="0"/>
          </a:p>
          <a:p>
            <a:pPr algn="ctr"/>
            <a:r>
              <a:rPr lang="es-AR" dirty="0" smtClean="0"/>
              <a:t>Programa de las Naciones Unidas para el Medio Ambiente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s-AR" b="1" dirty="0" smtClean="0"/>
              <a:t>Bienvenida de los Representantes Regionales</a:t>
            </a:r>
          </a:p>
          <a:p>
            <a:endParaRPr lang="es-AR" dirty="0" smtClean="0"/>
          </a:p>
          <a:p>
            <a:pPr algn="ctr"/>
            <a:r>
              <a:rPr lang="es-AR" dirty="0" smtClean="0"/>
              <a:t>Srta. Dalia Márquez</a:t>
            </a:r>
          </a:p>
          <a:p>
            <a:pPr algn="ctr"/>
            <a:r>
              <a:rPr lang="es-AR" dirty="0" smtClean="0"/>
              <a:t>Directora </a:t>
            </a:r>
            <a:r>
              <a:rPr lang="es-AR" dirty="0"/>
              <a:t>Ejecutiva </a:t>
            </a:r>
          </a:p>
          <a:p>
            <a:pPr algn="ctr"/>
            <a:r>
              <a:rPr lang="es-AR" dirty="0"/>
              <a:t>Organización Venezolana de Jóvenes para Naciones </a:t>
            </a:r>
            <a:r>
              <a:rPr lang="es-AR" dirty="0" smtClean="0"/>
              <a:t>Unidas</a:t>
            </a:r>
          </a:p>
          <a:p>
            <a:pPr algn="ctr"/>
            <a:endParaRPr lang="es-AR" dirty="0"/>
          </a:p>
          <a:p>
            <a:pPr algn="ctr"/>
            <a:r>
              <a:rPr lang="es-AR" dirty="0"/>
              <a:t>Sr. Kenneth Ochoa</a:t>
            </a:r>
          </a:p>
          <a:p>
            <a:pPr algn="ctr"/>
            <a:r>
              <a:rPr lang="es-AR" dirty="0"/>
              <a:t>Profesor Asistente, Ingeniería </a:t>
            </a:r>
            <a:r>
              <a:rPr lang="es-AR" dirty="0" smtClean="0"/>
              <a:t>Ambiental</a:t>
            </a:r>
          </a:p>
          <a:p>
            <a:pPr algn="ctr"/>
            <a:r>
              <a:rPr lang="es-AR" dirty="0" smtClean="0"/>
              <a:t>Universidad </a:t>
            </a:r>
            <a:r>
              <a:rPr lang="es-AR" dirty="0"/>
              <a:t>El Bosque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s-AR" b="1" dirty="0" smtClean="0"/>
              <a:t>Presentación de los asistentes</a:t>
            </a:r>
          </a:p>
          <a:p>
            <a:r>
              <a:rPr lang="es-AR" dirty="0" smtClean="0"/>
              <a:t>Participante, organización, grupo principal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586" t="26562" r="64824" b="60254"/>
          <a:stretch>
            <a:fillRect/>
          </a:stretch>
        </p:blipFill>
        <p:spPr bwMode="auto">
          <a:xfrm>
            <a:off x="4250513" y="3925677"/>
            <a:ext cx="17859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6286512" y="4497181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Autoridades </a:t>
            </a:r>
            <a:r>
              <a:rPr lang="es-ES_tradnl" dirty="0"/>
              <a:t>locales</a:t>
            </a: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1571636" y="3207908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Trabajadores </a:t>
            </a:r>
            <a:br>
              <a:rPr lang="es-ES_tradnl" dirty="0" smtClean="0"/>
            </a:br>
            <a:r>
              <a:rPr lang="es-ES_tradnl" dirty="0" smtClean="0"/>
              <a:t>y </a:t>
            </a:r>
            <a:r>
              <a:rPr lang="es-ES_tradnl" dirty="0"/>
              <a:t>sus </a:t>
            </a:r>
            <a:r>
              <a:rPr lang="es-ES_tradnl" dirty="0" smtClean="0"/>
              <a:t>sindicatos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143668" y="3207908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Pueblos Indígenas </a:t>
            </a:r>
            <a:br>
              <a:rPr lang="es-ES_tradnl" dirty="0" smtClean="0"/>
            </a:br>
            <a:r>
              <a:rPr lang="es-ES_tradnl" dirty="0" smtClean="0"/>
              <a:t>y </a:t>
            </a:r>
            <a:r>
              <a:rPr lang="es-ES_tradnl" dirty="0"/>
              <a:t>sus </a:t>
            </a:r>
            <a:r>
              <a:rPr lang="es-ES_tradnl" dirty="0" smtClean="0"/>
              <a:t>comunidades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286380" y="4997247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Comunidad </a:t>
            </a:r>
            <a:r>
              <a:rPr lang="es-ES_tradnl" dirty="0"/>
              <a:t>científica 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y tecnológica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857620" y="3056279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/>
              <a:t>Niños </a:t>
            </a:r>
            <a:r>
              <a:rPr lang="es-ES_tradnl" dirty="0"/>
              <a:t>y </a:t>
            </a:r>
            <a:r>
              <a:rPr lang="es-ES_tradnl" dirty="0" smtClean="0"/>
              <a:t>jóvenes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572296" y="3997115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Mujeres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142976" y="3997115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Agricultores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2357454" y="4997247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Organizaciones </a:t>
            </a:r>
            <a:r>
              <a:rPr lang="es-ES_tradnl" dirty="0"/>
              <a:t>no </a:t>
            </a:r>
            <a:r>
              <a:rPr lang="es-ES_tradnl" dirty="0" smtClean="0"/>
              <a:t>gubernamentales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1428760" y="4497181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Comercio e industria</a:t>
            </a:r>
          </a:p>
        </p:txBody>
      </p:sp>
      <p:cxnSp>
        <p:nvCxnSpPr>
          <p:cNvPr id="20" name="19 Conector recto de flecha"/>
          <p:cNvCxnSpPr>
            <a:endCxn id="11" idx="2"/>
          </p:cNvCxnSpPr>
          <p:nvPr/>
        </p:nvCxnSpPr>
        <p:spPr>
          <a:xfrm rot="16200000" flipV="1">
            <a:off x="4964901" y="3604198"/>
            <a:ext cx="357190" cy="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10800000">
            <a:off x="4286250" y="3639927"/>
            <a:ext cx="28575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6143636" y="421142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endCxn id="6" idx="1"/>
          </p:cNvCxnSpPr>
          <p:nvPr/>
        </p:nvCxnSpPr>
        <p:spPr>
          <a:xfrm>
            <a:off x="5857884" y="4500570"/>
            <a:ext cx="428628" cy="181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16200000" flipH="1">
            <a:off x="5393537" y="467577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flipH="1">
            <a:off x="3786182" y="421142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rot="10800000" flipV="1">
            <a:off x="4000496" y="4500570"/>
            <a:ext cx="428628" cy="181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rot="5400000">
            <a:off x="4607719" y="467577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 rot="10800000" flipH="1">
            <a:off x="5786447" y="3639925"/>
            <a:ext cx="28575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s-AR" b="1" dirty="0" smtClean="0"/>
              <a:t>Objetivos</a:t>
            </a:r>
          </a:p>
          <a:p>
            <a:pPr marL="352425" lvl="0" indent="-352425" algn="just">
              <a:buFont typeface="Arial" pitchFamily="34" charset="0"/>
              <a:buChar char="•"/>
            </a:pPr>
            <a:r>
              <a:rPr lang="es-ES_tradnl" dirty="0" smtClean="0"/>
              <a:t>Preparar la contribución de los representantes de los grupos principales y actores relevantes de la región a los procesos globales tales como la discusión de la agenda post-2015 y cambio climático.</a:t>
            </a:r>
          </a:p>
          <a:p>
            <a:pPr marL="352425" lvl="0" indent="-352425" algn="just">
              <a:buFont typeface="Arial" pitchFamily="34" charset="0"/>
              <a:buChar char="•"/>
            </a:pPr>
            <a:r>
              <a:rPr lang="es-ES_tradnl" dirty="0" smtClean="0"/>
              <a:t>Identificar </a:t>
            </a:r>
            <a:r>
              <a:rPr lang="es-ES_tradnl" dirty="0"/>
              <a:t>oportunidades para mejorar la participación de los grupos principales y actores relevantes en procesos de definición de políticas en los diversos </a:t>
            </a:r>
            <a:r>
              <a:rPr lang="es-ES_tradnl" dirty="0" smtClean="0"/>
              <a:t>niveles.</a:t>
            </a:r>
            <a:endParaRPr lang="es-AR" dirty="0" smtClean="0"/>
          </a:p>
          <a:p>
            <a:pPr marL="352425" lvl="0" indent="-352425" algn="just">
              <a:buFont typeface="Arial" pitchFamily="34" charset="0"/>
              <a:buChar char="•"/>
            </a:pPr>
            <a:r>
              <a:rPr lang="es-ES_tradnl" dirty="0" smtClean="0"/>
              <a:t>Fomentar </a:t>
            </a:r>
            <a:r>
              <a:rPr lang="es-ES_tradnl" dirty="0"/>
              <a:t>el diálogo de saberes entre los grupos principales y actores relevantes de la región. </a:t>
            </a:r>
            <a:endParaRPr lang="es-AR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7"/>
            <a:ext cx="7186634" cy="250033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s-AR" b="1" dirty="0" smtClean="0"/>
              <a:t>Resultados</a:t>
            </a:r>
          </a:p>
          <a:p>
            <a:pPr lvl="0" algn="just"/>
            <a:r>
              <a:rPr lang="es-ES_tradnl" dirty="0" smtClean="0"/>
              <a:t>Aportes a procesos de negociación ambiental internacional en sus distintos niveles, con énfasis en: 1) </a:t>
            </a:r>
            <a:r>
              <a:rPr lang="es-ES_tradnl" b="1" dirty="0" smtClean="0"/>
              <a:t>el ciclo de decisiones políticas del PNUMA (UNEA, CPR, Foro Regional de Ministros, etc.)</a:t>
            </a:r>
            <a:r>
              <a:rPr lang="es-ES_tradnl" dirty="0" smtClean="0"/>
              <a:t>; 2) la agenda post-2015; 3) cambio climático; 4) producción y consumo sostenible.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14942" y="4429132"/>
            <a:ext cx="25717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200" dirty="0" smtClean="0"/>
              <a:t>Mensajes clave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428876" y="4429132"/>
            <a:ext cx="25717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200" dirty="0" smtClean="0"/>
              <a:t>Declaración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 rot="10800000" flipV="1">
            <a:off x="3714760" y="4143380"/>
            <a:ext cx="35717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5286380" y="5214950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/>
              <a:t>MGSF, Foro Regional</a:t>
            </a:r>
            <a:br>
              <a:rPr lang="es-ES_tradnl" dirty="0" smtClean="0"/>
            </a:br>
            <a:r>
              <a:rPr lang="es-ES_tradnl" dirty="0" smtClean="0"/>
              <a:t>de Ministros, etc.</a:t>
            </a:r>
          </a:p>
        </p:txBody>
      </p:sp>
      <p:pic>
        <p:nvPicPr>
          <p:cNvPr id="3074" name="Picture 2" descr="http://unep.org/images/unea_logo.png"/>
          <p:cNvPicPr>
            <a:picLocks noChangeAspect="1" noChangeArrowheads="1"/>
          </p:cNvPicPr>
          <p:nvPr/>
        </p:nvPicPr>
        <p:blipFill>
          <a:blip r:embed="rId2" cstate="print"/>
          <a:srcRect t="-11746" b="39909"/>
          <a:stretch>
            <a:fillRect/>
          </a:stretch>
        </p:blipFill>
        <p:spPr bwMode="auto">
          <a:xfrm>
            <a:off x="2464579" y="5143512"/>
            <a:ext cx="2500330" cy="642942"/>
          </a:xfrm>
          <a:prstGeom prst="rect">
            <a:avLst/>
          </a:prstGeom>
          <a:noFill/>
        </p:spPr>
      </p:pic>
      <p:cxnSp>
        <p:nvCxnSpPr>
          <p:cNvPr id="28" name="27 Conector recto de flecha"/>
          <p:cNvCxnSpPr/>
          <p:nvPr/>
        </p:nvCxnSpPr>
        <p:spPr>
          <a:xfrm rot="10800000" flipH="1" flipV="1">
            <a:off x="5929338" y="4143380"/>
            <a:ext cx="35717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6" idx="2"/>
            <a:endCxn id="3074" idx="0"/>
          </p:cNvCxnSpPr>
          <p:nvPr/>
        </p:nvCxnSpPr>
        <p:spPr>
          <a:xfrm rot="5400000">
            <a:off x="3572998" y="5001765"/>
            <a:ext cx="28349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4572000" y="464344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endCxn id="21" idx="0"/>
          </p:cNvCxnSpPr>
          <p:nvPr/>
        </p:nvCxnSpPr>
        <p:spPr>
          <a:xfrm rot="5400000">
            <a:off x="6500826" y="507207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rot="10800000">
            <a:off x="5000628" y="55007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s-AR" b="1" dirty="0" smtClean="0"/>
              <a:t>Elección de autoridades</a:t>
            </a:r>
          </a:p>
          <a:p>
            <a:pPr>
              <a:spcAft>
                <a:spcPts val="1800"/>
              </a:spcAft>
            </a:pPr>
            <a:r>
              <a:rPr lang="es-AR" dirty="0" smtClean="0"/>
              <a:t>1 Presidente + 2 relatores</a:t>
            </a:r>
          </a:p>
          <a:p>
            <a:pPr>
              <a:spcAft>
                <a:spcPts val="1200"/>
              </a:spcAft>
            </a:pPr>
            <a:r>
              <a:rPr lang="es-AR" u="sng" dirty="0" smtClean="0"/>
              <a:t>Presidente:</a:t>
            </a:r>
          </a:p>
          <a:p>
            <a:r>
              <a:rPr lang="es-ES_tradnl" dirty="0" smtClean="0"/>
              <a:t>Serán </a:t>
            </a:r>
            <a:r>
              <a:rPr lang="es-ES_tradnl" dirty="0"/>
              <a:t>sus funciones: </a:t>
            </a:r>
            <a:endParaRPr lang="es-ES_tradnl" dirty="0" smtClean="0"/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llamar </a:t>
            </a:r>
            <a:r>
              <a:rPr lang="es-ES_tradnl" dirty="0"/>
              <a:t>al </a:t>
            </a:r>
            <a:r>
              <a:rPr lang="es-ES_tradnl" dirty="0" smtClean="0"/>
              <a:t>orden;</a:t>
            </a:r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dar </a:t>
            </a:r>
            <a:r>
              <a:rPr lang="es-ES_tradnl" dirty="0"/>
              <a:t>la </a:t>
            </a:r>
            <a:r>
              <a:rPr lang="es-ES_tradnl" dirty="0" smtClean="0"/>
              <a:t>palabra;</a:t>
            </a:r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guiar </a:t>
            </a:r>
            <a:r>
              <a:rPr lang="es-ES_tradnl" dirty="0"/>
              <a:t>el cumplimiento del orden del </a:t>
            </a:r>
            <a:r>
              <a:rPr lang="es-ES_tradnl" dirty="0" smtClean="0"/>
              <a:t>día;</a:t>
            </a:r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contribuir a </a:t>
            </a:r>
            <a:r>
              <a:rPr lang="es-ES_tradnl" dirty="0"/>
              <a:t>la elaboración del documento de </a:t>
            </a:r>
            <a:r>
              <a:rPr lang="es-ES_tradnl" dirty="0" smtClean="0"/>
              <a:t>resultados;</a:t>
            </a:r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contribuir a </a:t>
            </a:r>
            <a:r>
              <a:rPr lang="es-ES_tradnl" dirty="0"/>
              <a:t>la elaboración del informe </a:t>
            </a:r>
            <a:r>
              <a:rPr lang="es-ES_tradnl" dirty="0" smtClean="0"/>
              <a:t>final.</a:t>
            </a:r>
            <a:endParaRPr lang="es-AR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u="sng" dirty="0" smtClean="0"/>
              <a:t>Relatores:</a:t>
            </a:r>
          </a:p>
          <a:p>
            <a:r>
              <a:rPr lang="es-ES_tradnl" dirty="0" smtClean="0"/>
              <a:t>Serán </a:t>
            </a:r>
            <a:r>
              <a:rPr lang="es-ES_tradnl" dirty="0"/>
              <a:t>sus funciones: </a:t>
            </a:r>
            <a:endParaRPr lang="es-ES_tradnl" dirty="0" smtClean="0"/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tomar </a:t>
            </a:r>
            <a:r>
              <a:rPr lang="es-ES_tradnl" dirty="0"/>
              <a:t>notas del desarrollo de la reunión; </a:t>
            </a:r>
            <a:endParaRPr lang="es-ES_tradnl" dirty="0" smtClean="0"/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recopilar </a:t>
            </a:r>
            <a:r>
              <a:rPr lang="es-ES_tradnl" dirty="0"/>
              <a:t>los aportes </a:t>
            </a:r>
            <a:r>
              <a:rPr lang="es-ES_tradnl" dirty="0" smtClean="0"/>
              <a:t>remitidos </a:t>
            </a:r>
            <a:r>
              <a:rPr lang="es-ES_tradnl" dirty="0"/>
              <a:t>por las mesas de </a:t>
            </a:r>
            <a:r>
              <a:rPr lang="es-ES_tradnl" dirty="0" smtClean="0"/>
              <a:t>trabajo;</a:t>
            </a:r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recopilar los aportes remitidos por </a:t>
            </a:r>
            <a:r>
              <a:rPr lang="es-ES_tradnl" dirty="0"/>
              <a:t>los participantes; </a:t>
            </a:r>
            <a:endParaRPr lang="es-ES_tradnl" dirty="0" smtClean="0"/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coordinar la elaboración del documento de resultados;</a:t>
            </a:r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contribuir a la elaboración del informe final.</a:t>
            </a:r>
            <a:endParaRPr lang="es-AR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1736</Words>
  <Application>Microsoft Office PowerPoint</Application>
  <PresentationFormat>Presentación en pantalla (4:3)</PresentationFormat>
  <Paragraphs>271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  REUNIÓN REGIONAL DE CONSULTA DE GRUPOS PRINCIPALES Y ACTORES RELEVANTES DE AMÉRICA LATINA Y EL CARIBE 2015   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cecilia</dc:creator>
  <cp:lastModifiedBy>valeiras</cp:lastModifiedBy>
  <cp:revision>97</cp:revision>
  <dcterms:created xsi:type="dcterms:W3CDTF">2015-05-03T15:45:00Z</dcterms:created>
  <dcterms:modified xsi:type="dcterms:W3CDTF">2015-05-04T16:56:43Z</dcterms:modified>
</cp:coreProperties>
</file>