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8" r:id="rId6"/>
    <p:sldId id="263" r:id="rId7"/>
    <p:sldId id="262" r:id="rId8"/>
    <p:sldId id="272" r:id="rId9"/>
    <p:sldId id="266" r:id="rId10"/>
    <p:sldId id="265" r:id="rId11"/>
    <p:sldId id="293" r:id="rId12"/>
    <p:sldId id="267" r:id="rId13"/>
    <p:sldId id="268" r:id="rId14"/>
    <p:sldId id="269" r:id="rId15"/>
    <p:sldId id="270" r:id="rId16"/>
    <p:sldId id="279" r:id="rId17"/>
    <p:sldId id="284" r:id="rId18"/>
    <p:sldId id="285" r:id="rId19"/>
    <p:sldId id="286" r:id="rId20"/>
    <p:sldId id="287" r:id="rId21"/>
    <p:sldId id="290" r:id="rId22"/>
    <p:sldId id="289" r:id="rId23"/>
    <p:sldId id="291" r:id="rId24"/>
    <p:sldId id="292" r:id="rId25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7" autoAdjust="0"/>
    <p:restoredTop sz="86377" autoAdjust="0"/>
  </p:normalViewPr>
  <p:slideViewPr>
    <p:cSldViewPr>
      <p:cViewPr>
        <p:scale>
          <a:sx n="110" d="100"/>
          <a:sy n="110" d="100"/>
        </p:scale>
        <p:origin x="-72" y="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 descr="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57290" y="2130425"/>
            <a:ext cx="7100910" cy="1470025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6CD796-AD07-41DA-BABD-43FEAE2ADDBF}" type="datetimeFigureOut">
              <a:rPr lang="es-AR" smtClean="0"/>
              <a:pPr/>
              <a:t>05/05/2015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7E98AD-B458-413C-96F1-18B144282E2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6CD796-AD07-41DA-BABD-43FEAE2ADDBF}" type="datetimeFigureOut">
              <a:rPr lang="es-AR" smtClean="0"/>
              <a:pPr/>
              <a:t>05/05/2015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7E98AD-B458-413C-96F1-18B144282E2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6CD796-AD07-41DA-BABD-43FEAE2ADDBF}" type="datetimeFigureOut">
              <a:rPr lang="es-AR" smtClean="0"/>
              <a:pPr/>
              <a:t>05/05/2015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7E98AD-B458-413C-96F1-18B144282E2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6CD796-AD07-41DA-BABD-43FEAE2ADDBF}" type="datetimeFigureOut">
              <a:rPr lang="es-AR" smtClean="0"/>
              <a:pPr/>
              <a:t>05/05/2015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7E98AD-B458-413C-96F1-18B144282E2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6CD796-AD07-41DA-BABD-43FEAE2ADDBF}" type="datetimeFigureOut">
              <a:rPr lang="es-AR" smtClean="0"/>
              <a:pPr/>
              <a:t>05/05/2015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7E98AD-B458-413C-96F1-18B144282E2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6CD796-AD07-41DA-BABD-43FEAE2ADDBF}" type="datetimeFigureOut">
              <a:rPr lang="es-AR" smtClean="0"/>
              <a:pPr/>
              <a:t>05/05/2015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7E98AD-B458-413C-96F1-18B144282E2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6CD796-AD07-41DA-BABD-43FEAE2ADDBF}" type="datetimeFigureOut">
              <a:rPr lang="es-AR" smtClean="0"/>
              <a:pPr/>
              <a:t>05/05/2015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7E98AD-B458-413C-96F1-18B144282E2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6CD796-AD07-41DA-BABD-43FEAE2ADDBF}" type="datetimeFigureOut">
              <a:rPr lang="es-AR" smtClean="0"/>
              <a:pPr/>
              <a:t>05/05/2015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7E98AD-B458-413C-96F1-18B144282E2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6CD796-AD07-41DA-BABD-43FEAE2ADDBF}" type="datetimeFigureOut">
              <a:rPr lang="es-AR" smtClean="0"/>
              <a:pPr/>
              <a:t>05/05/2015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7E98AD-B458-413C-96F1-18B144282E2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6CD796-AD07-41DA-BABD-43FEAE2ADDBF}" type="datetimeFigureOut">
              <a:rPr lang="es-AR" smtClean="0"/>
              <a:pPr/>
              <a:t>05/05/2015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7E98AD-B458-413C-96F1-18B144282E2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6CD796-AD07-41DA-BABD-43FEAE2ADDBF}" type="datetimeFigureOut">
              <a:rPr lang="es-AR" smtClean="0"/>
              <a:pPr/>
              <a:t>05/05/2015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7E98AD-B458-413C-96F1-18B144282E2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 descr="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8992" y="274638"/>
            <a:ext cx="52578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A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57290" y="1600200"/>
            <a:ext cx="732951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41325" indent="-268288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25488" indent="-284163" algn="l" defTabSz="914400" rtl="0" eaLnBrk="1" latinLnBrk="0" hangingPunct="1">
        <a:spcBef>
          <a:spcPct val="20000"/>
        </a:spcBef>
        <a:buFont typeface="Calibri" pitchFamily="34" charset="0"/>
        <a:buChar char="₋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14480" y="1628800"/>
            <a:ext cx="6858048" cy="1912903"/>
          </a:xfrm>
        </p:spPr>
        <p:txBody>
          <a:bodyPr/>
          <a:lstStyle/>
          <a:p>
            <a:pPr algn="ctr">
              <a:spcAft>
                <a:spcPts val="0"/>
              </a:spcAft>
            </a:pPr>
            <a:r>
              <a:rPr lang="en-CA" sz="2400" noProof="0" dirty="0" smtClean="0">
                <a:ea typeface="Times New Roman"/>
                <a:cs typeface="Times New Roman"/>
              </a:rPr>
              <a:t> </a:t>
            </a:r>
            <a:r>
              <a:rPr lang="en-CA" sz="2400" noProof="0" dirty="0" smtClean="0">
                <a:latin typeface="Cambria"/>
                <a:ea typeface="Times New Roman"/>
                <a:cs typeface="Times New Roman"/>
              </a:rPr>
              <a:t/>
            </a:r>
            <a:br>
              <a:rPr lang="en-CA" sz="2400" noProof="0" dirty="0" smtClean="0">
                <a:latin typeface="Cambria"/>
                <a:ea typeface="Times New Roman"/>
                <a:cs typeface="Times New Roman"/>
              </a:rPr>
            </a:br>
            <a:r>
              <a:rPr lang="en-CA" sz="2400" noProof="0" dirty="0" smtClean="0">
                <a:ea typeface="Times New Roman"/>
                <a:cs typeface="Times New Roman"/>
              </a:rPr>
              <a:t>REGIONAL CONSULTATIVE MEETING OF MAJOR GROUPS AND STAKEHOLDERS IN LATIN AMERICA AND THE CARIBBEAN 2015</a:t>
            </a:r>
            <a:r>
              <a:rPr lang="en-CA" sz="2400" noProof="0" dirty="0" smtClean="0">
                <a:latin typeface="Cambria"/>
                <a:ea typeface="Times New Roman"/>
                <a:cs typeface="Times New Roman"/>
              </a:rPr>
              <a:t/>
            </a:r>
            <a:br>
              <a:rPr lang="en-CA" sz="2400" noProof="0" dirty="0" smtClean="0">
                <a:latin typeface="Cambria"/>
                <a:ea typeface="Times New Roman"/>
                <a:cs typeface="Times New Roman"/>
              </a:rPr>
            </a:br>
            <a:r>
              <a:rPr lang="en-CA" noProof="0" dirty="0" smtClean="0"/>
              <a:t/>
            </a:r>
            <a:br>
              <a:rPr lang="en-CA" noProof="0" dirty="0" smtClean="0"/>
            </a:br>
            <a:r>
              <a:rPr lang="en-CA" noProof="0" dirty="0" smtClean="0"/>
              <a:t/>
            </a:r>
            <a:br>
              <a:rPr lang="en-CA" noProof="0" dirty="0" smtClean="0"/>
            </a:br>
            <a:endParaRPr lang="en-CA" noProof="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43042" y="3886200"/>
            <a:ext cx="6929486" cy="1752600"/>
          </a:xfrm>
        </p:spPr>
        <p:txBody>
          <a:bodyPr>
            <a:normAutofit/>
          </a:bodyPr>
          <a:lstStyle/>
          <a:p>
            <a:r>
              <a:rPr lang="en-CA" sz="2000" noProof="0" dirty="0" smtClean="0"/>
              <a:t/>
            </a:r>
            <a:br>
              <a:rPr lang="en-CA" sz="2000" noProof="0" dirty="0" smtClean="0"/>
            </a:br>
            <a:r>
              <a:rPr lang="en-CA" sz="2000" noProof="0" dirty="0" smtClean="0"/>
              <a:t>7 May 2015</a:t>
            </a:r>
          </a:p>
          <a:p>
            <a:r>
              <a:rPr lang="en-CA" sz="2000" noProof="0" dirty="0" smtClean="0"/>
              <a:t>Hotel Country Inn &amp; Suites Panama Canal</a:t>
            </a:r>
          </a:p>
          <a:p>
            <a:r>
              <a:rPr lang="en-CA" sz="2000" noProof="0" dirty="0" smtClean="0"/>
              <a:t>Panama City, Panama</a:t>
            </a:r>
            <a:br>
              <a:rPr lang="en-CA" sz="2000" noProof="0" dirty="0" smtClean="0"/>
            </a:br>
            <a:endParaRPr lang="en-CA" sz="2000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CA" sz="1500" noProof="0" dirty="0" err="1" smtClean="0"/>
              <a:t>UNEP</a:t>
            </a:r>
            <a:r>
              <a:rPr lang="en-CA" sz="1500" noProof="0" dirty="0" smtClean="0"/>
              <a:t> Regional Consultative Meeting of Major Groups and Stakeholders in Latin America and the Caribbean</a:t>
            </a:r>
            <a:endParaRPr lang="en-CA" sz="1400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0166" y="1785926"/>
            <a:ext cx="7186634" cy="434023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CA" b="1" noProof="0" dirty="0" smtClean="0"/>
              <a:t>Election of officers</a:t>
            </a:r>
          </a:p>
          <a:p>
            <a:r>
              <a:rPr lang="en-CA" noProof="0" dirty="0" smtClean="0"/>
              <a:t>Proposal of candidates </a:t>
            </a:r>
            <a:r>
              <a:rPr lang="en-CA" u="sng" noProof="0" dirty="0" smtClean="0"/>
              <a:t>by third parties</a:t>
            </a:r>
            <a:r>
              <a:rPr lang="en-CA" noProof="0" dirty="0" smtClean="0"/>
              <a:t>.</a:t>
            </a:r>
          </a:p>
          <a:p>
            <a:r>
              <a:rPr lang="en-CA" noProof="0" dirty="0" smtClean="0"/>
              <a:t>Acceptance of nominations by candidates. </a:t>
            </a:r>
          </a:p>
          <a:p>
            <a:r>
              <a:rPr lang="en-CA" noProof="0" dirty="0" smtClean="0"/>
              <a:t>Voting by show of hands.</a:t>
            </a:r>
          </a:p>
          <a:p>
            <a:endParaRPr lang="en-CA" noProof="0" dirty="0" smtClean="0"/>
          </a:p>
          <a:p>
            <a:pPr algn="ctr"/>
            <a:r>
              <a:rPr lang="en-CA" noProof="0" dirty="0" smtClean="0"/>
              <a:t>One co-chair at most.</a:t>
            </a:r>
          </a:p>
          <a:p>
            <a:pPr algn="ctr"/>
            <a:r>
              <a:rPr lang="en-CA" noProof="0" dirty="0" smtClean="0"/>
              <a:t>One </a:t>
            </a:r>
            <a:r>
              <a:rPr lang="en-CA" noProof="0" dirty="0" err="1" smtClean="0"/>
              <a:t>rapporteur</a:t>
            </a:r>
            <a:r>
              <a:rPr lang="en-CA" noProof="0" dirty="0" smtClean="0"/>
              <a:t> at least for the full meeting. There will also be </a:t>
            </a:r>
            <a:r>
              <a:rPr lang="en-CA" noProof="0" dirty="0" err="1" smtClean="0"/>
              <a:t>rapporteurs</a:t>
            </a:r>
            <a:r>
              <a:rPr lang="en-CA" noProof="0" dirty="0" smtClean="0"/>
              <a:t> for working groups (one English-speaker and one Spanish-speaker).</a:t>
            </a:r>
          </a:p>
          <a:p>
            <a:pPr algn="ctr"/>
            <a:r>
              <a:rPr lang="en-CA" u="sng" noProof="0" dirty="0" smtClean="0"/>
              <a:t>Not the same as regional representatives.</a:t>
            </a:r>
            <a:endParaRPr lang="en-CA" u="sng" noProof="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Panama</a:t>
            </a: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City, 7 </a:t>
            </a:r>
            <a:r>
              <a:rPr kumimoji="0" lang="es-ES_tradnl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May</a:t>
            </a: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CA" sz="1500" noProof="0" dirty="0" err="1" smtClean="0"/>
              <a:t>UNEP</a:t>
            </a:r>
            <a:r>
              <a:rPr lang="en-CA" sz="1500" noProof="0" dirty="0" smtClean="0"/>
              <a:t> Regional Consultative Meeting of Major Groups and Stakeholders in Latin America and the Caribbean</a:t>
            </a:r>
            <a:endParaRPr lang="en-CA" sz="1400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0166" y="1785926"/>
            <a:ext cx="7186634" cy="434023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CA" b="1" noProof="0" dirty="0" smtClean="0"/>
              <a:t>Working groups</a:t>
            </a:r>
          </a:p>
          <a:p>
            <a:pPr>
              <a:spcAft>
                <a:spcPts val="1200"/>
              </a:spcAft>
            </a:pPr>
            <a:r>
              <a:rPr lang="en-CA" noProof="0" dirty="0" smtClean="0"/>
              <a:t>For the creation of working groups, the participants will be divided into two groups of twelve people each.</a:t>
            </a:r>
            <a:endParaRPr lang="en-CA" b="1" noProof="0" dirty="0" smtClean="0"/>
          </a:p>
          <a:p>
            <a:pPr>
              <a:spcAft>
                <a:spcPts val="1200"/>
              </a:spcAft>
            </a:pPr>
            <a:r>
              <a:rPr lang="en-CA" noProof="0" dirty="0" smtClean="0"/>
              <a:t>Each working group must choose two </a:t>
            </a:r>
            <a:r>
              <a:rPr lang="en-CA" noProof="0" dirty="0" err="1" smtClean="0"/>
              <a:t>rapporteurs</a:t>
            </a:r>
            <a:r>
              <a:rPr lang="en-CA" noProof="0" dirty="0" smtClean="0"/>
              <a:t> (one English-speaker and one Spanish-speaker) in order to draft messages in both languages. </a:t>
            </a:r>
          </a:p>
          <a:p>
            <a:pPr>
              <a:spcAft>
                <a:spcPts val="1200"/>
              </a:spcAft>
            </a:pPr>
            <a:endParaRPr lang="en-CA" b="1" noProof="0" dirty="0" smtClean="0"/>
          </a:p>
          <a:p>
            <a:pPr>
              <a:spcAft>
                <a:spcPts val="1200"/>
              </a:spcAft>
            </a:pPr>
            <a:endParaRPr lang="en-CA" u="sng" noProof="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Panama</a:t>
            </a: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City, 7 </a:t>
            </a:r>
            <a:r>
              <a:rPr kumimoji="0" lang="es-ES_tradnl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May</a:t>
            </a: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CA" sz="1500" noProof="0" dirty="0" err="1" smtClean="0"/>
              <a:t>UNEP</a:t>
            </a:r>
            <a:r>
              <a:rPr lang="en-CA" sz="1500" noProof="0" dirty="0" smtClean="0"/>
              <a:t> Regional Consultative Meeting of Major Groups and Stakeholders in Latin America and the Caribbean</a:t>
            </a:r>
            <a:endParaRPr lang="en-CA" sz="1400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0166" y="1785926"/>
            <a:ext cx="7186634" cy="434023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CA" b="1" noProof="0" dirty="0" smtClean="0"/>
              <a:t>Adoption of the agenda</a:t>
            </a:r>
          </a:p>
          <a:p>
            <a:r>
              <a:rPr lang="en-CA" noProof="0" dirty="0" smtClean="0"/>
              <a:t>Reading + (proposals) + adoption</a:t>
            </a:r>
          </a:p>
          <a:p>
            <a:endParaRPr lang="en-CA" noProof="0" dirty="0" smtClean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Panama</a:t>
            </a: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City, 7 </a:t>
            </a:r>
            <a:r>
              <a:rPr kumimoji="0" lang="es-ES_tradnl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May</a:t>
            </a: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571604" y="3000372"/>
          <a:ext cx="7358114" cy="2714644"/>
        </p:xfrm>
        <a:graphic>
          <a:graphicData uri="http://schemas.openxmlformats.org/drawingml/2006/table">
            <a:tbl>
              <a:tblPr/>
              <a:tblGrid>
                <a:gridCol w="1197087"/>
                <a:gridCol w="6161027"/>
              </a:tblGrid>
              <a:tr h="246786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CA" sz="1400" b="1" noProof="0" smtClean="0">
                          <a:latin typeface="Calibri"/>
                          <a:ea typeface="Times New Roman"/>
                          <a:cs typeface="Times New Roman"/>
                        </a:rPr>
                        <a:t>Session 1: Opening (plenary)</a:t>
                      </a:r>
                      <a:endParaRPr lang="en-CA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2467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CA" sz="1400" noProof="0" smtClean="0">
                          <a:latin typeface="Calibri"/>
                          <a:ea typeface="Times New Roman"/>
                          <a:cs typeface="Times New Roman"/>
                        </a:rPr>
                        <a:t>8:30 – 9:00</a:t>
                      </a:r>
                      <a:endParaRPr lang="en-CA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CA" sz="1400" noProof="0" smtClean="0">
                          <a:latin typeface="Calibri"/>
                          <a:ea typeface="Times New Roman"/>
                          <a:cs typeface="Times New Roman"/>
                        </a:rPr>
                        <a:t>Opening</a:t>
                      </a:r>
                      <a:endParaRPr lang="en-CA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39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CA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Cambria"/>
                        <a:buChar char="-"/>
                      </a:pPr>
                      <a:r>
                        <a:rPr lang="en-CA" sz="1400" noProof="0" dirty="0" smtClean="0">
                          <a:latin typeface="Calibri"/>
                          <a:ea typeface="Times New Roman"/>
                          <a:cs typeface="Times New Roman"/>
                        </a:rPr>
                        <a:t>Welcoming remarks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Cambria"/>
                        <a:buChar char="-"/>
                      </a:pPr>
                      <a:r>
                        <a:rPr lang="en-CA" sz="1400" noProof="0" dirty="0" smtClean="0">
                          <a:latin typeface="Calibri"/>
                          <a:ea typeface="Times New Roman"/>
                          <a:cs typeface="Times New Roman"/>
                        </a:rPr>
                        <a:t>Introduction</a:t>
                      </a:r>
                      <a:r>
                        <a:rPr lang="en-CA" sz="1400" baseline="0" noProof="0" dirty="0" smtClean="0">
                          <a:latin typeface="Calibri"/>
                          <a:ea typeface="Times New Roman"/>
                          <a:cs typeface="Times New Roman"/>
                        </a:rPr>
                        <a:t> of participants</a:t>
                      </a:r>
                      <a:endParaRPr lang="en-CA" sz="1400" noProof="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Cambria"/>
                        <a:buChar char="-"/>
                      </a:pPr>
                      <a:r>
                        <a:rPr lang="en-CA" sz="1400" noProof="0" dirty="0" smtClean="0">
                          <a:latin typeface="Calibri"/>
                          <a:ea typeface="Times New Roman"/>
                          <a:cs typeface="Times New Roman"/>
                        </a:rPr>
                        <a:t>Objectives and expected outcomes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Cambria"/>
                        <a:buChar char="-"/>
                      </a:pPr>
                      <a:r>
                        <a:rPr lang="en-CA" sz="1400" noProof="0" dirty="0" smtClean="0">
                          <a:latin typeface="Calibri"/>
                          <a:ea typeface="Times New Roman"/>
                          <a:cs typeface="Times New Roman"/>
                        </a:rPr>
                        <a:t>Election of officers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Cambria"/>
                        <a:buChar char="-"/>
                      </a:pPr>
                      <a:r>
                        <a:rPr lang="en-CA" sz="1400" noProof="0" dirty="0" smtClean="0">
                          <a:latin typeface="Calibri"/>
                          <a:ea typeface="Times New Roman"/>
                          <a:cs typeface="Times New Roman"/>
                        </a:rPr>
                        <a:t>Adoption of meeting</a:t>
                      </a:r>
                      <a:r>
                        <a:rPr lang="en-CA" sz="1400" baseline="0" noProof="0" dirty="0" smtClean="0">
                          <a:latin typeface="Calibri"/>
                          <a:ea typeface="Times New Roman"/>
                          <a:cs typeface="Times New Roman"/>
                        </a:rPr>
                        <a:t> agenda</a:t>
                      </a:r>
                      <a:endParaRPr lang="en-CA" sz="1400" noProof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7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CA" sz="1400" noProof="0" smtClean="0">
                          <a:latin typeface="Calibri"/>
                          <a:ea typeface="Times New Roman"/>
                          <a:cs typeface="Times New Roman"/>
                        </a:rPr>
                        <a:t>9:00 – 9:20</a:t>
                      </a:r>
                      <a:endParaRPr lang="en-CA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CA" sz="1400" kern="12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Reports by regional representatives</a:t>
                      </a:r>
                      <a:endParaRPr lang="en-CA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03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CA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mbria"/>
                        <a:buChar char="-"/>
                        <a:tabLst/>
                        <a:defRPr/>
                      </a:pPr>
                      <a:r>
                        <a:rPr lang="en-CA" sz="14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Global Major Groups and Stakeholders Forum</a:t>
                      </a:r>
                      <a:endParaRPr lang="en-CA" sz="1400" noProof="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Cambria"/>
                        <a:buChar char="-"/>
                      </a:pPr>
                      <a:r>
                        <a:rPr lang="en-CA" sz="1400" noProof="0" dirty="0" smtClean="0">
                          <a:latin typeface="Calibri"/>
                          <a:ea typeface="Times New Roman"/>
                          <a:cs typeface="Times New Roman"/>
                        </a:rPr>
                        <a:t>Forum of LAC Ministers</a:t>
                      </a:r>
                      <a:r>
                        <a:rPr lang="en-CA" sz="1400" baseline="0" noProof="0" dirty="0" smtClean="0">
                          <a:latin typeface="Calibri"/>
                          <a:ea typeface="Times New Roman"/>
                          <a:cs typeface="Times New Roman"/>
                        </a:rPr>
                        <a:t> of Environment</a:t>
                      </a:r>
                      <a:endParaRPr lang="en-CA" sz="1400" noProof="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Cambria"/>
                        <a:buChar char="-"/>
                      </a:pPr>
                      <a:r>
                        <a:rPr lang="en-CA" sz="1400" noProof="0" dirty="0" smtClean="0">
                          <a:latin typeface="Calibri"/>
                          <a:ea typeface="Times New Roman"/>
                          <a:cs typeface="Times New Roman"/>
                        </a:rPr>
                        <a:t>United Nations Environment Assembly.</a:t>
                      </a:r>
                      <a:endParaRPr lang="en-CA" sz="1400" noProof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CA" sz="1500" noProof="0" dirty="0" err="1" smtClean="0"/>
              <a:t>UNEP</a:t>
            </a:r>
            <a:r>
              <a:rPr lang="en-CA" sz="1500" noProof="0" dirty="0" smtClean="0"/>
              <a:t> Regional Consultative Meeting of Major Groups and Stakeholders in Latin America and the Caribbean</a:t>
            </a:r>
            <a:endParaRPr lang="en-CA" sz="1400" noProof="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Panama</a:t>
            </a: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City, 7 </a:t>
            </a:r>
            <a:r>
              <a:rPr kumimoji="0" lang="es-ES_tradnl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May</a:t>
            </a: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1567180" y="1571612"/>
          <a:ext cx="7362538" cy="4267200"/>
        </p:xfrm>
        <a:graphic>
          <a:graphicData uri="http://schemas.openxmlformats.org/drawingml/2006/table">
            <a:tbl>
              <a:tblPr/>
              <a:tblGrid>
                <a:gridCol w="1297624"/>
                <a:gridCol w="6064914"/>
              </a:tblGrid>
              <a:tr h="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CA" sz="1400" b="1" noProof="0" smtClean="0">
                          <a:latin typeface="Calibri"/>
                          <a:ea typeface="Times New Roman"/>
                          <a:cs typeface="Times New Roman"/>
                        </a:rPr>
                        <a:t>Session 2: Working groups (plenary and groups)</a:t>
                      </a:r>
                      <a:endParaRPr lang="en-CA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CA" sz="1400" noProof="0" smtClean="0">
                          <a:latin typeface="Calibri"/>
                          <a:ea typeface="Times New Roman"/>
                          <a:cs typeface="Times New Roman"/>
                        </a:rPr>
                        <a:t>9:30 – 9:50</a:t>
                      </a:r>
                      <a:endParaRPr lang="en-CA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CA" sz="1400" noProof="0" smtClean="0">
                          <a:latin typeface="+mn-lt"/>
                          <a:ea typeface="Times New Roman"/>
                          <a:cs typeface="Times New Roman"/>
                        </a:rPr>
                        <a:t>Current status, future prospects and engagement of MG&amp;S in</a:t>
                      </a:r>
                      <a:r>
                        <a:rPr lang="en-CA" sz="1400" noProof="0" smtClean="0">
                          <a:latin typeface="Calibri"/>
                          <a:ea typeface="Times New Roman"/>
                          <a:cs typeface="Times New Roman"/>
                        </a:rPr>
                        <a:t>: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Cambria"/>
                        <a:buChar char="-"/>
                      </a:pPr>
                      <a:r>
                        <a:rPr lang="en-CA" sz="1400" noProof="0" smtClean="0">
                          <a:latin typeface="Calibri"/>
                          <a:ea typeface="Times New Roman"/>
                          <a:cs typeface="Times New Roman"/>
                        </a:rPr>
                        <a:t>The UNEP policy</a:t>
                      </a:r>
                      <a:r>
                        <a:rPr lang="en-CA" sz="1400" baseline="0" noProof="0" smtClean="0">
                          <a:latin typeface="Calibri"/>
                          <a:ea typeface="Times New Roman"/>
                          <a:cs typeface="Times New Roman"/>
                        </a:rPr>
                        <a:t>-making process</a:t>
                      </a:r>
                      <a:endParaRPr lang="en-CA" sz="1400" noProof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Cambria"/>
                        <a:buChar char="-"/>
                      </a:pPr>
                      <a:r>
                        <a:rPr lang="en-CA" sz="1400" noProof="0" smtClean="0">
                          <a:latin typeface="Calibri"/>
                          <a:ea typeface="Times New Roman"/>
                          <a:cs typeface="Times New Roman"/>
                        </a:rPr>
                        <a:t>COP 2015 in París</a:t>
                      </a:r>
                      <a:endParaRPr lang="en-CA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CA" sz="1400" noProof="0" smtClean="0">
                          <a:latin typeface="Calibri"/>
                          <a:ea typeface="Times New Roman"/>
                          <a:cs typeface="Times New Roman"/>
                        </a:rPr>
                        <a:t>9:50 – 10:00</a:t>
                      </a:r>
                      <a:endParaRPr lang="en-CA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CA" sz="1400" noProof="0" smtClean="0">
                          <a:latin typeface="Calibri"/>
                          <a:ea typeface="Times New Roman"/>
                          <a:cs typeface="Times New Roman"/>
                        </a:rPr>
                        <a:t>Coffee break</a:t>
                      </a:r>
                      <a:endParaRPr lang="en-CA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CA" sz="1400" noProof="0" smtClean="0">
                          <a:latin typeface="Calibri"/>
                          <a:ea typeface="Times New Roman"/>
                          <a:cs typeface="Times New Roman"/>
                        </a:rPr>
                        <a:t>10:00 – 11:30</a:t>
                      </a:r>
                      <a:endParaRPr lang="en-CA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CA" sz="1400" noProof="0" dirty="0" smtClean="0">
                          <a:latin typeface="Calibri"/>
                          <a:ea typeface="Times New Roman"/>
                          <a:cs typeface="Times New Roman"/>
                        </a:rPr>
                        <a:t>Discussion and preparation</a:t>
                      </a:r>
                      <a:r>
                        <a:rPr lang="en-CA" sz="1400" baseline="0" noProof="0" dirty="0" smtClean="0">
                          <a:latin typeface="Calibri"/>
                          <a:ea typeface="Times New Roman"/>
                          <a:cs typeface="Times New Roman"/>
                        </a:rPr>
                        <a:t> of messages</a:t>
                      </a:r>
                      <a:endParaRPr lang="en-CA" sz="1400" noProof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CA" sz="1400" noProof="0" smtClean="0">
                          <a:latin typeface="Calibri"/>
                          <a:ea typeface="Times New Roman"/>
                          <a:cs typeface="Times New Roman"/>
                        </a:rPr>
                        <a:t>11:30 – 12:30</a:t>
                      </a:r>
                      <a:endParaRPr lang="en-CA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CA" sz="1400" noProof="0" smtClean="0">
                          <a:latin typeface="Calibri"/>
                          <a:ea typeface="Times New Roman"/>
                          <a:cs typeface="Times New Roman"/>
                        </a:rPr>
                        <a:t>Presentation of results</a:t>
                      </a:r>
                      <a:endParaRPr lang="en-CA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CA" sz="1400" noProof="0" smtClean="0">
                          <a:latin typeface="Calibri"/>
                          <a:ea typeface="Times New Roman"/>
                          <a:cs typeface="Times New Roman"/>
                        </a:rPr>
                        <a:t>Lunch</a:t>
                      </a:r>
                      <a:endParaRPr lang="en-CA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CA" sz="1400" b="1" noProof="0" smtClean="0">
                          <a:latin typeface="+mn-lt"/>
                          <a:ea typeface="Times New Roman"/>
                          <a:cs typeface="Times New Roman"/>
                        </a:rPr>
                        <a:t>Session 2: Working groups (plenary and groups)</a:t>
                      </a:r>
                      <a:endParaRPr lang="en-CA" sz="1400" noProof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CA" sz="1400" noProof="0" smtClean="0">
                          <a:latin typeface="Calibri"/>
                          <a:ea typeface="Times New Roman"/>
                          <a:cs typeface="Times New Roman"/>
                        </a:rPr>
                        <a:t>14:00 – 14:20</a:t>
                      </a:r>
                      <a:endParaRPr lang="en-CA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CA" sz="1400" noProof="0" smtClean="0">
                          <a:latin typeface="+mn-lt"/>
                          <a:ea typeface="Times New Roman"/>
                          <a:cs typeface="Times New Roman"/>
                        </a:rPr>
                        <a:t>Current status, future prospects, role of civil society and brief dialogue on</a:t>
                      </a:r>
                      <a:r>
                        <a:rPr lang="en-CA" sz="1400" noProof="0" smtClean="0">
                          <a:latin typeface="Calibri"/>
                          <a:ea typeface="Times New Roman"/>
                          <a:cs typeface="Times New Roman"/>
                        </a:rPr>
                        <a:t>: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Cambria"/>
                        <a:buChar char="-"/>
                      </a:pPr>
                      <a:r>
                        <a:rPr lang="en-CA" sz="1400" noProof="0" smtClean="0">
                          <a:latin typeface="Calibri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en-CA" sz="1400" noProof="0" smtClean="0">
                          <a:latin typeface="+mn-lt"/>
                          <a:ea typeface="Times New Roman"/>
                          <a:cs typeface="Times New Roman"/>
                        </a:rPr>
                        <a:t> Post-2015 Agenda, </a:t>
                      </a:r>
                      <a:r>
                        <a:rPr lang="en-CA" sz="1400" noProof="0" smtClean="0">
                          <a:latin typeface="Calibri"/>
                          <a:ea typeface="Times New Roman"/>
                          <a:cs typeface="Times New Roman"/>
                        </a:rPr>
                        <a:t>including</a:t>
                      </a:r>
                      <a:r>
                        <a:rPr lang="en-CA" sz="1400" baseline="0" noProof="0" smtClean="0">
                          <a:latin typeface="Calibri"/>
                          <a:ea typeface="Times New Roman"/>
                          <a:cs typeface="Times New Roman"/>
                        </a:rPr>
                        <a:t> the Sustainable Development Goals</a:t>
                      </a:r>
                      <a:endParaRPr lang="en-CA" sz="1400" noProof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Cambria"/>
                        <a:buChar char="-"/>
                      </a:pPr>
                      <a:r>
                        <a:rPr lang="en-CA" sz="1400" noProof="0" smtClean="0">
                          <a:latin typeface="Calibri"/>
                          <a:ea typeface="Times New Roman"/>
                          <a:cs typeface="Times New Roman"/>
                        </a:rPr>
                        <a:t>Sustainable</a:t>
                      </a:r>
                      <a:r>
                        <a:rPr lang="en-CA" sz="1400" baseline="0" noProof="0" smtClean="0">
                          <a:latin typeface="Calibri"/>
                          <a:ea typeface="Times New Roman"/>
                          <a:cs typeface="Times New Roman"/>
                        </a:rPr>
                        <a:t> Consumption and Production</a:t>
                      </a:r>
                      <a:endParaRPr lang="en-CA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CA" sz="1400" noProof="0" smtClean="0">
                          <a:latin typeface="Calibri"/>
                          <a:ea typeface="Times New Roman"/>
                          <a:cs typeface="Times New Roman"/>
                        </a:rPr>
                        <a:t>14:20 – 15:50</a:t>
                      </a:r>
                      <a:endParaRPr lang="en-CA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CA" sz="1400" noProof="0" smtClean="0">
                          <a:latin typeface="+mn-lt"/>
                          <a:ea typeface="Times New Roman"/>
                          <a:cs typeface="Times New Roman"/>
                        </a:rPr>
                        <a:t>Discussion and preparation</a:t>
                      </a:r>
                      <a:r>
                        <a:rPr lang="en-CA" sz="1400" baseline="0" noProof="0" smtClean="0">
                          <a:latin typeface="+mn-lt"/>
                          <a:ea typeface="Times New Roman"/>
                          <a:cs typeface="Times New Roman"/>
                        </a:rPr>
                        <a:t> of messages</a:t>
                      </a:r>
                      <a:endParaRPr lang="en-CA" sz="1400" noProof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CA" sz="1400" noProof="0" smtClean="0">
                          <a:latin typeface="Calibri"/>
                          <a:ea typeface="Times New Roman"/>
                          <a:cs typeface="Times New Roman"/>
                        </a:rPr>
                        <a:t>15:50 – 16:00</a:t>
                      </a:r>
                      <a:endParaRPr lang="en-CA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CA" sz="1400" noProof="0" smtClean="0">
                          <a:latin typeface="Calibri"/>
                          <a:ea typeface="Times New Roman"/>
                          <a:cs typeface="Times New Roman"/>
                        </a:rPr>
                        <a:t>Coffee</a:t>
                      </a:r>
                      <a:r>
                        <a:rPr lang="en-CA" sz="1400" baseline="0" noProof="0" smtClean="0">
                          <a:latin typeface="Calibri"/>
                          <a:ea typeface="Times New Roman"/>
                          <a:cs typeface="Times New Roman"/>
                        </a:rPr>
                        <a:t> break</a:t>
                      </a:r>
                      <a:endParaRPr lang="en-CA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CA" sz="1400" noProof="0" smtClean="0">
                          <a:latin typeface="Calibri"/>
                          <a:ea typeface="Times New Roman"/>
                          <a:cs typeface="Times New Roman"/>
                        </a:rPr>
                        <a:t>16:00 – 17:00</a:t>
                      </a:r>
                      <a:endParaRPr lang="en-CA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CA" sz="1400" noProof="0" smtClean="0">
                          <a:latin typeface="Calibri"/>
                          <a:ea typeface="Times New Roman"/>
                          <a:cs typeface="Times New Roman"/>
                        </a:rPr>
                        <a:t>Presentation of results</a:t>
                      </a:r>
                      <a:endParaRPr lang="en-CA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CA" sz="1400" b="1" noProof="0" smtClean="0">
                          <a:latin typeface="Calibri"/>
                          <a:ea typeface="Times New Roman"/>
                          <a:cs typeface="Times New Roman"/>
                        </a:rPr>
                        <a:t>Session 4: Closing</a:t>
                      </a:r>
                      <a:endParaRPr lang="en-CA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CA" sz="1400" noProof="0" smtClean="0">
                          <a:latin typeface="Calibri"/>
                          <a:ea typeface="Times New Roman"/>
                          <a:cs typeface="Times New Roman"/>
                        </a:rPr>
                        <a:t>17:00 – 17:45</a:t>
                      </a:r>
                      <a:endParaRPr lang="en-CA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CA" sz="1400" noProof="0" smtClean="0">
                          <a:latin typeface="Calibri"/>
                          <a:ea typeface="Times New Roman"/>
                          <a:cs typeface="Times New Roman"/>
                        </a:rPr>
                        <a:t>Preparation of recommendations</a:t>
                      </a:r>
                      <a:r>
                        <a:rPr lang="en-CA" sz="1400" baseline="0" noProof="0" smtClean="0">
                          <a:latin typeface="Calibri"/>
                          <a:ea typeface="Times New Roman"/>
                          <a:cs typeface="Times New Roman"/>
                        </a:rPr>
                        <a:t> and conclusions</a:t>
                      </a:r>
                      <a:endParaRPr lang="en-CA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CA" sz="1400" noProof="0" smtClean="0">
                          <a:latin typeface="Calibri"/>
                          <a:ea typeface="Times New Roman"/>
                          <a:cs typeface="Times New Roman"/>
                        </a:rPr>
                        <a:t>17:45 – 18:30</a:t>
                      </a:r>
                      <a:endParaRPr lang="en-CA" sz="14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CA" sz="1400" noProof="0" dirty="0" smtClean="0">
                          <a:latin typeface="Calibri"/>
                          <a:ea typeface="Times New Roman"/>
                          <a:cs typeface="Times New Roman"/>
                        </a:rPr>
                        <a:t>Conclusions</a:t>
                      </a:r>
                      <a:r>
                        <a:rPr lang="en-CA" sz="1400" baseline="0" noProof="0" dirty="0" smtClean="0">
                          <a:latin typeface="Calibri"/>
                          <a:ea typeface="Times New Roman"/>
                          <a:cs typeface="Times New Roman"/>
                        </a:rPr>
                        <a:t> of the meeting</a:t>
                      </a:r>
                      <a:endParaRPr lang="en-CA" sz="1400" noProof="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CA" sz="1400" noProof="0" dirty="0" smtClean="0">
                          <a:latin typeface="Calibri"/>
                          <a:ea typeface="Times New Roman"/>
                          <a:cs typeface="Times New Roman"/>
                        </a:rPr>
                        <a:t>Election of regional representatives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CA" sz="1400" noProof="0" dirty="0" smtClean="0">
                          <a:latin typeface="Calibri"/>
                          <a:ea typeface="Times New Roman"/>
                          <a:cs typeface="Times New Roman"/>
                        </a:rPr>
                        <a:t>Closing</a:t>
                      </a:r>
                      <a:r>
                        <a:rPr lang="en-CA" sz="1400" baseline="0" noProof="0" dirty="0" smtClean="0">
                          <a:latin typeface="Calibri"/>
                          <a:ea typeface="Times New Roman"/>
                          <a:cs typeface="Times New Roman"/>
                        </a:rPr>
                        <a:t> remarks</a:t>
                      </a:r>
                      <a:endParaRPr lang="en-CA" sz="1400" noProof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CA" sz="1500" noProof="0" dirty="0" err="1" smtClean="0"/>
              <a:t>UNEP</a:t>
            </a:r>
            <a:r>
              <a:rPr lang="en-CA" sz="1500" noProof="0" dirty="0" smtClean="0"/>
              <a:t> Regional Consultative Meeting of Major Groups and Stakeholders in Latin America and the </a:t>
            </a:r>
            <a:r>
              <a:rPr lang="en-CA" sz="1500" noProof="0" dirty="0" err="1" smtClean="0"/>
              <a:t>Caribbeanibe</a:t>
            </a:r>
            <a:endParaRPr lang="en-CA" sz="1400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0166" y="1785926"/>
            <a:ext cx="7186634" cy="4340237"/>
          </a:xfrm>
        </p:spPr>
        <p:txBody>
          <a:bodyPr>
            <a:normAutofit/>
          </a:bodyPr>
          <a:lstStyle/>
          <a:p>
            <a:r>
              <a:rPr lang="en-CA" b="1" noProof="0" dirty="0" smtClean="0"/>
              <a:t>Reports from regional representatives (20’)</a:t>
            </a:r>
          </a:p>
          <a:p>
            <a:r>
              <a:rPr lang="en-CA" noProof="0" dirty="0" smtClean="0"/>
              <a:t>Ms. Dalia </a:t>
            </a:r>
            <a:r>
              <a:rPr lang="en-CA" noProof="0" dirty="0" err="1" smtClean="0"/>
              <a:t>Márquez</a:t>
            </a:r>
            <a:r>
              <a:rPr lang="en-CA" noProof="0" dirty="0" smtClean="0"/>
              <a:t>, </a:t>
            </a:r>
            <a:r>
              <a:rPr lang="en-CA" noProof="0" dirty="0" err="1" smtClean="0"/>
              <a:t>OVJNU</a:t>
            </a:r>
            <a:r>
              <a:rPr lang="en-CA" noProof="0" dirty="0" smtClean="0"/>
              <a:t>.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Panama</a:t>
            </a: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City, 7 </a:t>
            </a:r>
            <a:r>
              <a:rPr kumimoji="0" lang="es-ES_tradnl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May</a:t>
            </a: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 descr="http://www.pnuma.org/informacion/comunicados/2014/20140311/image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86434" y="4312659"/>
            <a:ext cx="2502988" cy="1545233"/>
          </a:xfrm>
          <a:prstGeom prst="rect">
            <a:avLst/>
          </a:prstGeom>
          <a:noFill/>
        </p:spPr>
      </p:pic>
      <p:pic>
        <p:nvPicPr>
          <p:cNvPr id="27650" name="Picture 2" descr="http://www.unep.org/civil-society/portals/24105/images/Events/Logo/lo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71724" y="4256672"/>
            <a:ext cx="2786082" cy="1529782"/>
          </a:xfrm>
          <a:prstGeom prst="rect">
            <a:avLst/>
          </a:prstGeom>
          <a:noFill/>
        </p:spPr>
      </p:pic>
      <p:pic>
        <p:nvPicPr>
          <p:cNvPr id="27652" name="Picture 4" descr="http://www.unep.org/civil-society/portals/24105/images/Events/Logo/GMGSF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00286" y="2857496"/>
            <a:ext cx="5829300" cy="1219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CA" sz="1500" noProof="0" dirty="0" err="1" smtClean="0"/>
              <a:t>UNEP</a:t>
            </a:r>
            <a:r>
              <a:rPr lang="en-CA" sz="1500" noProof="0" dirty="0" smtClean="0"/>
              <a:t> Regional Consultative Meeting of Major Groups and Stakeholders in Latin America and the Caribbean</a:t>
            </a:r>
            <a:endParaRPr lang="en-CA" sz="1400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71604" y="1571613"/>
            <a:ext cx="2286016" cy="571503"/>
          </a:xfrm>
        </p:spPr>
        <p:txBody>
          <a:bodyPr anchor="ctr" anchorCtr="0">
            <a:normAutofit/>
          </a:bodyPr>
          <a:lstStyle/>
          <a:p>
            <a:pPr>
              <a:spcAft>
                <a:spcPts val="1200"/>
              </a:spcAft>
            </a:pPr>
            <a:r>
              <a:rPr lang="en-CA" b="1" noProof="0" dirty="0" smtClean="0"/>
              <a:t>Sessions 2 and 3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Panama</a:t>
            </a: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City, 7 </a:t>
            </a:r>
            <a:r>
              <a:rPr kumimoji="0" lang="es-ES_tradnl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May</a:t>
            </a: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1643042" y="2214554"/>
          <a:ext cx="5786477" cy="171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7458"/>
                <a:gridCol w="2441187"/>
                <a:gridCol w="1717832"/>
              </a:tblGrid>
              <a:tr h="426002">
                <a:tc>
                  <a:txBody>
                    <a:bodyPr/>
                    <a:lstStyle/>
                    <a:p>
                      <a:pPr algn="ctr"/>
                      <a:r>
                        <a:rPr lang="es-AR" dirty="0" err="1" smtClean="0"/>
                        <a:t>Plenary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err="1" smtClean="0"/>
                        <a:t>Groups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err="1" smtClean="0"/>
                        <a:t>Plenary</a:t>
                      </a:r>
                      <a:endParaRPr lang="es-AR" dirty="0"/>
                    </a:p>
                  </a:txBody>
                  <a:tcPr/>
                </a:tc>
              </a:tr>
              <a:tr h="1288510">
                <a:tc>
                  <a:txBody>
                    <a:bodyPr/>
                    <a:lstStyle/>
                    <a:p>
                      <a:pPr algn="ctr"/>
                      <a:r>
                        <a:rPr lang="es-AR" dirty="0" err="1" smtClean="0"/>
                        <a:t>Presentations</a:t>
                      </a:r>
                      <a:endParaRPr lang="es-A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UY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UNEP</a:t>
                      </a:r>
                      <a:r>
                        <a:rPr kumimoji="0" lang="es-UY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UY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policy-making</a:t>
                      </a:r>
                      <a:r>
                        <a:rPr kumimoji="0" lang="es-UY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UY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process</a:t>
                      </a:r>
                      <a:r>
                        <a:rPr kumimoji="0" lang="es-UY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ES_tradnl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COP 2015, UNFCCC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err="1" smtClean="0"/>
                        <a:t>Results</a:t>
                      </a:r>
                      <a:endParaRPr lang="es-AR" dirty="0" smtClean="0"/>
                    </a:p>
                    <a:p>
                      <a:pPr algn="ctr"/>
                      <a:r>
                        <a:rPr lang="es-AR" dirty="0" smtClean="0"/>
                        <a:t>(</a:t>
                      </a:r>
                      <a:r>
                        <a:rPr lang="es-AR" dirty="0" err="1" smtClean="0"/>
                        <a:t>rapporteurs</a:t>
                      </a:r>
                      <a:r>
                        <a:rPr lang="es-AR" dirty="0" smtClean="0"/>
                        <a:t>)</a:t>
                      </a:r>
                      <a:endParaRPr lang="es-AR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5" name="14 Conector recto de flecha"/>
          <p:cNvCxnSpPr/>
          <p:nvPr/>
        </p:nvCxnSpPr>
        <p:spPr>
          <a:xfrm rot="16200000" flipH="1">
            <a:off x="3178959" y="3321843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 rot="5400000" flipH="1" flipV="1">
            <a:off x="3178960" y="2964653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 rot="5400000">
            <a:off x="5607852" y="3321843"/>
            <a:ext cx="357190" cy="285752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 rot="16200000" flipV="1">
            <a:off x="5607851" y="2964653"/>
            <a:ext cx="357190" cy="285752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23 Tabla"/>
          <p:cNvGraphicFramePr>
            <a:graphicFrameLocks noGrp="1"/>
          </p:cNvGraphicFramePr>
          <p:nvPr/>
        </p:nvGraphicFramePr>
        <p:xfrm>
          <a:off x="1643042" y="4071942"/>
          <a:ext cx="5786477" cy="2000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7458"/>
                <a:gridCol w="2441187"/>
                <a:gridCol w="1717832"/>
              </a:tblGrid>
              <a:tr h="482206">
                <a:tc>
                  <a:txBody>
                    <a:bodyPr/>
                    <a:lstStyle/>
                    <a:p>
                      <a:pPr algn="ctr"/>
                      <a:r>
                        <a:rPr lang="es-AR" dirty="0" err="1" smtClean="0"/>
                        <a:t>Plenary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err="1" smtClean="0"/>
                        <a:t>Groups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err="1" smtClean="0"/>
                        <a:t>Plenary</a:t>
                      </a:r>
                      <a:endParaRPr lang="es-AR" dirty="0"/>
                    </a:p>
                  </a:txBody>
                  <a:tcPr/>
                </a:tc>
              </a:tr>
              <a:tr h="1518058">
                <a:tc>
                  <a:txBody>
                    <a:bodyPr/>
                    <a:lstStyle/>
                    <a:p>
                      <a:pPr algn="ctr"/>
                      <a:r>
                        <a:rPr lang="es-AR" dirty="0" err="1" smtClean="0"/>
                        <a:t>Presentations</a:t>
                      </a:r>
                      <a:endParaRPr lang="es-A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1200"/>
                        </a:spcAft>
                      </a:pPr>
                      <a:r>
                        <a:rPr lang="es-ES_tradn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Post-2015 Agenda, </a:t>
                      </a:r>
                      <a:r>
                        <a:rPr lang="es-ES_tradnl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including</a:t>
                      </a:r>
                      <a:r>
                        <a:rPr lang="es-ES_tradn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_tradnl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SDGs</a:t>
                      </a:r>
                      <a:endParaRPr lang="es-A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_tradnl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Sustainable</a:t>
                      </a:r>
                      <a:r>
                        <a:rPr lang="es-ES_tradn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_tradnl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Production</a:t>
                      </a:r>
                      <a:r>
                        <a:rPr lang="es-ES_tradn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s-ES_tradnl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Consumption</a:t>
                      </a:r>
                      <a:endParaRPr kumimoji="0" lang="es-ES_tradnl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err="1" smtClean="0"/>
                        <a:t>Results</a:t>
                      </a:r>
                      <a:endParaRPr lang="es-AR" dirty="0" smtClean="0"/>
                    </a:p>
                    <a:p>
                      <a:pPr algn="ctr"/>
                      <a:r>
                        <a:rPr lang="es-AR" dirty="0" smtClean="0"/>
                        <a:t>(</a:t>
                      </a:r>
                      <a:r>
                        <a:rPr lang="es-AR" dirty="0" err="1" smtClean="0"/>
                        <a:t>rapporteurs</a:t>
                      </a:r>
                      <a:r>
                        <a:rPr lang="es-AR" dirty="0" smtClean="0"/>
                        <a:t>)</a:t>
                      </a:r>
                      <a:endParaRPr lang="es-AR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25" name="24 Conector recto de flecha"/>
          <p:cNvCxnSpPr/>
          <p:nvPr/>
        </p:nvCxnSpPr>
        <p:spPr>
          <a:xfrm rot="16200000" flipH="1">
            <a:off x="3178959" y="5322107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 rot="5400000" flipH="1" flipV="1">
            <a:off x="3178960" y="4964917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/>
          <p:nvPr/>
        </p:nvCxnSpPr>
        <p:spPr>
          <a:xfrm rot="5400000">
            <a:off x="5607852" y="5322108"/>
            <a:ext cx="357190" cy="285752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 rot="16200000" flipV="1">
            <a:off x="5607851" y="4964918"/>
            <a:ext cx="357190" cy="285752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28 Tabla"/>
          <p:cNvGraphicFramePr>
            <a:graphicFrameLocks noGrp="1"/>
          </p:cNvGraphicFramePr>
          <p:nvPr/>
        </p:nvGraphicFramePr>
        <p:xfrm>
          <a:off x="7572396" y="2214554"/>
          <a:ext cx="1143008" cy="3857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/>
              </a:tblGrid>
              <a:tr h="3857652">
                <a:tc>
                  <a:txBody>
                    <a:bodyPr/>
                    <a:lstStyle/>
                    <a:p>
                      <a:pPr algn="ctr"/>
                      <a:r>
                        <a:rPr lang="es-AR" sz="1800" dirty="0" err="1" smtClean="0"/>
                        <a:t>Outcome</a:t>
                      </a:r>
                      <a:r>
                        <a:rPr lang="es-AR" sz="1800" dirty="0" smtClean="0"/>
                        <a:t> </a:t>
                      </a:r>
                      <a:r>
                        <a:rPr lang="es-AR" sz="1800" dirty="0" err="1" smtClean="0"/>
                        <a:t>document</a:t>
                      </a:r>
                      <a:r>
                        <a:rPr lang="es-AR" sz="1800" dirty="0" smtClean="0"/>
                        <a:t/>
                      </a:r>
                      <a:br>
                        <a:rPr lang="es-AR" sz="1800" dirty="0" smtClean="0"/>
                      </a:br>
                      <a:r>
                        <a:rPr lang="es-AR" sz="1800" b="0" dirty="0" smtClean="0"/>
                        <a:t>(substantive, </a:t>
                      </a:r>
                      <a:r>
                        <a:rPr lang="es-AR" sz="1800" b="0" dirty="0" err="1" smtClean="0"/>
                        <a:t>not</a:t>
                      </a:r>
                      <a:r>
                        <a:rPr lang="es-AR" sz="1800" b="0" baseline="0" dirty="0" smtClean="0"/>
                        <a:t> formal, </a:t>
                      </a:r>
                      <a:r>
                        <a:rPr lang="es-AR" sz="1800" b="0" baseline="0" dirty="0" err="1" smtClean="0"/>
                        <a:t>matters</a:t>
                      </a:r>
                      <a:r>
                        <a:rPr lang="es-AR" sz="1800" b="0" dirty="0" smtClean="0"/>
                        <a:t>)</a:t>
                      </a:r>
                      <a:endParaRPr lang="es-AR" sz="1800" b="0" dirty="0"/>
                    </a:p>
                  </a:txBody>
                  <a:tcPr vert="vert270" anchor="ctr"/>
                </a:tc>
              </a:tr>
            </a:tbl>
          </a:graphicData>
        </a:graphic>
      </p:graphicFrame>
      <p:sp>
        <p:nvSpPr>
          <p:cNvPr id="30" name="2 Marcador de contenido"/>
          <p:cNvSpPr txBox="1">
            <a:spLocks/>
          </p:cNvSpPr>
          <p:nvPr/>
        </p:nvSpPr>
        <p:spPr>
          <a:xfrm>
            <a:off x="7500958" y="1571612"/>
            <a:ext cx="1285884" cy="57150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AR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Session</a:t>
            </a:r>
            <a:r>
              <a:rPr kumimoji="0" lang="es-AR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</a:t>
            </a:r>
          </a:p>
        </p:txBody>
      </p:sp>
      <p:cxnSp>
        <p:nvCxnSpPr>
          <p:cNvPr id="31" name="30 Conector recto de flecha"/>
          <p:cNvCxnSpPr>
            <a:endCxn id="30" idx="1"/>
          </p:cNvCxnSpPr>
          <p:nvPr/>
        </p:nvCxnSpPr>
        <p:spPr>
          <a:xfrm>
            <a:off x="3428992" y="1857364"/>
            <a:ext cx="40719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CA" sz="1500" noProof="0" dirty="0" err="1" smtClean="0"/>
              <a:t>UNEP</a:t>
            </a:r>
            <a:r>
              <a:rPr lang="en-CA" sz="1500" noProof="0" dirty="0" smtClean="0"/>
              <a:t> Regional Consultative Meeting of Major Groups and Stakeholders in Latin America and the Caribbean</a:t>
            </a:r>
            <a:endParaRPr lang="en-CA" sz="1400" noProof="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Panama</a:t>
            </a: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City, 7 </a:t>
            </a:r>
            <a:r>
              <a:rPr kumimoji="0" lang="es-ES_tradnl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May</a:t>
            </a: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8" name="17 Tabla"/>
          <p:cNvGraphicFramePr>
            <a:graphicFrameLocks noGrp="1"/>
          </p:cNvGraphicFramePr>
          <p:nvPr/>
        </p:nvGraphicFramePr>
        <p:xfrm>
          <a:off x="1571604" y="1785926"/>
          <a:ext cx="7143800" cy="4147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0"/>
              </a:tblGrid>
              <a:tr h="5040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AR" dirty="0" err="1" smtClean="0"/>
                        <a:t>Session</a:t>
                      </a:r>
                      <a:r>
                        <a:rPr lang="es-AR" dirty="0" smtClean="0"/>
                        <a:t> 2: </a:t>
                      </a:r>
                      <a:r>
                        <a:rPr lang="es-AR" dirty="0" err="1" smtClean="0"/>
                        <a:t>The</a:t>
                      </a:r>
                      <a:r>
                        <a:rPr lang="es-AR" dirty="0" smtClean="0"/>
                        <a:t> </a:t>
                      </a:r>
                      <a:r>
                        <a:rPr lang="es-AR" dirty="0" err="1" smtClean="0"/>
                        <a:t>UNEP</a:t>
                      </a:r>
                      <a:r>
                        <a:rPr lang="es-AR" baseline="0" dirty="0" smtClean="0"/>
                        <a:t> </a:t>
                      </a:r>
                      <a:r>
                        <a:rPr lang="es-AR" baseline="0" dirty="0" err="1" smtClean="0"/>
                        <a:t>policy-making</a:t>
                      </a:r>
                      <a:r>
                        <a:rPr lang="es-AR" baseline="0" dirty="0" smtClean="0"/>
                        <a:t> </a:t>
                      </a:r>
                      <a:r>
                        <a:rPr lang="es-AR" baseline="0" dirty="0" err="1" smtClean="0"/>
                        <a:t>process</a:t>
                      </a:r>
                      <a:endParaRPr lang="es-AR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AR" dirty="0" smtClean="0"/>
                        <a:t>Cecilia Iglesias (</a:t>
                      </a:r>
                      <a:r>
                        <a:rPr lang="es-AR" dirty="0" err="1" smtClean="0"/>
                        <a:t>NGO</a:t>
                      </a:r>
                      <a:r>
                        <a:rPr lang="es-AR" dirty="0" smtClean="0"/>
                        <a:t>) and José de Mesa (</a:t>
                      </a:r>
                      <a:r>
                        <a:rPr lang="es-AR" dirty="0" err="1" smtClean="0"/>
                        <a:t>UNEP</a:t>
                      </a:r>
                      <a:r>
                        <a:rPr lang="es-AR" dirty="0" smtClean="0"/>
                        <a:t>)</a:t>
                      </a:r>
                      <a:endParaRPr lang="es-AR" dirty="0"/>
                    </a:p>
                  </a:txBody>
                  <a:tcPr anchor="ctr"/>
                </a:tc>
              </a:tr>
              <a:tr h="26353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AR" dirty="0" err="1" smtClean="0"/>
                        <a:t>Working</a:t>
                      </a:r>
                      <a:r>
                        <a:rPr lang="es-AR" baseline="0" dirty="0" smtClean="0"/>
                        <a:t> </a:t>
                      </a:r>
                      <a:r>
                        <a:rPr lang="es-AR" baseline="0" dirty="0" err="1" smtClean="0"/>
                        <a:t>group</a:t>
                      </a:r>
                      <a:r>
                        <a:rPr lang="es-AR" dirty="0" smtClean="0"/>
                        <a:t>:</a:t>
                      </a:r>
                    </a:p>
                    <a:p>
                      <a:pPr marL="0" indent="176213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s-AR" baseline="0" dirty="0" err="1" smtClean="0"/>
                        <a:t>Message</a:t>
                      </a:r>
                      <a:r>
                        <a:rPr lang="es-AR" baseline="0" dirty="0" smtClean="0"/>
                        <a:t> 1</a:t>
                      </a:r>
                    </a:p>
                    <a:p>
                      <a:pPr marL="0" marR="0" indent="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AR" baseline="0" dirty="0" err="1" smtClean="0"/>
                        <a:t>Message</a:t>
                      </a:r>
                      <a:r>
                        <a:rPr lang="es-AR" baseline="0" dirty="0" smtClean="0"/>
                        <a:t> 2</a:t>
                      </a:r>
                    </a:p>
                    <a:p>
                      <a:pPr marL="0" marR="0" indent="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AR" baseline="0" dirty="0" err="1" smtClean="0"/>
                        <a:t>Message</a:t>
                      </a:r>
                      <a:r>
                        <a:rPr lang="es-AR" baseline="0" dirty="0" smtClean="0"/>
                        <a:t> 3</a:t>
                      </a:r>
                    </a:p>
                  </a:txBody>
                  <a:tcPr marL="90000" marR="90000" marT="108000" marB="46800"/>
                </a:tc>
              </a:tr>
              <a:tr h="50400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None/>
                      </a:pPr>
                      <a:r>
                        <a:rPr lang="es-AR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Rapporteur</a:t>
                      </a:r>
                      <a:r>
                        <a:rPr lang="es-A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CA" sz="1500" noProof="0" dirty="0" err="1" smtClean="0"/>
              <a:t>UNEP</a:t>
            </a:r>
            <a:r>
              <a:rPr lang="en-CA" sz="1500" noProof="0" dirty="0" smtClean="0"/>
              <a:t> Regional Consultative Meeting of Major Groups and Stakeholders in Latin America and the Caribbean</a:t>
            </a:r>
            <a:endParaRPr lang="en-CA" sz="1400" noProof="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Panama</a:t>
            </a: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City, 7 </a:t>
            </a:r>
            <a:r>
              <a:rPr kumimoji="0" lang="es-ES_tradnl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May</a:t>
            </a: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8" name="17 Tabla"/>
          <p:cNvGraphicFramePr>
            <a:graphicFrameLocks noGrp="1"/>
          </p:cNvGraphicFramePr>
          <p:nvPr/>
        </p:nvGraphicFramePr>
        <p:xfrm>
          <a:off x="1571604" y="1785926"/>
          <a:ext cx="7143800" cy="4147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0"/>
              </a:tblGrid>
              <a:tr h="5040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AR" dirty="0" err="1" smtClean="0"/>
                        <a:t>Session</a:t>
                      </a:r>
                      <a:r>
                        <a:rPr lang="es-AR" dirty="0" smtClean="0"/>
                        <a:t> 2: COP 15 (UNFCCC)</a:t>
                      </a:r>
                      <a:endParaRPr lang="es-AR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dirty="0" smtClean="0"/>
                        <a:t>Roberto </a:t>
                      </a:r>
                      <a:r>
                        <a:rPr lang="en-US" dirty="0" err="1" smtClean="0"/>
                        <a:t>Borjabad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UNEP</a:t>
                      </a:r>
                      <a:r>
                        <a:rPr lang="en-US" dirty="0" smtClean="0"/>
                        <a:t>) and Stefan Knights (youth)</a:t>
                      </a:r>
                      <a:endParaRPr lang="es-AR" dirty="0"/>
                    </a:p>
                  </a:txBody>
                  <a:tcPr anchor="ctr"/>
                </a:tc>
              </a:tr>
              <a:tr h="26353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AR" dirty="0" err="1" smtClean="0"/>
                        <a:t>Working</a:t>
                      </a:r>
                      <a:r>
                        <a:rPr lang="es-AR" dirty="0" smtClean="0"/>
                        <a:t> </a:t>
                      </a:r>
                      <a:r>
                        <a:rPr lang="es-AR" dirty="0" err="1" smtClean="0"/>
                        <a:t>group</a:t>
                      </a:r>
                      <a:r>
                        <a:rPr lang="es-AR" dirty="0" smtClean="0"/>
                        <a:t>:</a:t>
                      </a:r>
                    </a:p>
                    <a:p>
                      <a:pPr marL="0" indent="176213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s-AR" baseline="0" dirty="0" err="1" smtClean="0"/>
                        <a:t>Message</a:t>
                      </a:r>
                      <a:r>
                        <a:rPr lang="es-AR" baseline="0" dirty="0" smtClean="0"/>
                        <a:t> 1</a:t>
                      </a:r>
                    </a:p>
                    <a:p>
                      <a:pPr marL="0" marR="0" indent="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AR" baseline="0" dirty="0" err="1" smtClean="0"/>
                        <a:t>Message</a:t>
                      </a:r>
                      <a:r>
                        <a:rPr lang="es-AR" baseline="0" dirty="0" smtClean="0"/>
                        <a:t> 2</a:t>
                      </a:r>
                    </a:p>
                    <a:p>
                      <a:pPr marL="0" marR="0" indent="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AR" baseline="0" dirty="0" err="1" smtClean="0"/>
                        <a:t>Message</a:t>
                      </a:r>
                      <a:r>
                        <a:rPr lang="es-AR" baseline="0" dirty="0" smtClean="0"/>
                        <a:t> 3</a:t>
                      </a:r>
                    </a:p>
                  </a:txBody>
                  <a:tcPr marL="90000" marR="90000" marT="108000" marB="46800"/>
                </a:tc>
              </a:tr>
              <a:tr h="50400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None/>
                      </a:pPr>
                      <a:r>
                        <a:rPr lang="es-AR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Rapporteur</a:t>
                      </a:r>
                      <a:r>
                        <a:rPr lang="es-A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CA" sz="1500" noProof="0" dirty="0" err="1" smtClean="0"/>
              <a:t>UNEP</a:t>
            </a:r>
            <a:r>
              <a:rPr lang="en-CA" sz="1500" noProof="0" dirty="0" smtClean="0"/>
              <a:t> Regional Consultative Meeting of Major Groups and Stakeholders in Latin America and the Caribbean</a:t>
            </a:r>
            <a:endParaRPr lang="en-CA" sz="1400" noProof="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Panama</a:t>
            </a: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City, 7 </a:t>
            </a:r>
            <a:r>
              <a:rPr kumimoji="0" lang="es-ES_tradnl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May</a:t>
            </a: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8" name="17 Tabla"/>
          <p:cNvGraphicFramePr>
            <a:graphicFrameLocks noGrp="1"/>
          </p:cNvGraphicFramePr>
          <p:nvPr/>
        </p:nvGraphicFramePr>
        <p:xfrm>
          <a:off x="1571604" y="1785926"/>
          <a:ext cx="7143800" cy="4147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0"/>
              </a:tblGrid>
              <a:tr h="5040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AR" dirty="0" err="1" smtClean="0"/>
                        <a:t>Session</a:t>
                      </a:r>
                      <a:r>
                        <a:rPr lang="es-AR" dirty="0" smtClean="0"/>
                        <a:t> 3: Post-2015 Agenda</a:t>
                      </a:r>
                      <a:endParaRPr lang="es-AR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lang="es-ES_tradn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Mara Murillo (</a:t>
                      </a:r>
                      <a:r>
                        <a:rPr lang="es-ES_tradnl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UNEP</a:t>
                      </a:r>
                      <a:r>
                        <a:rPr lang="es-ES_tradn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and</a:t>
                      </a:r>
                      <a:r>
                        <a:rPr lang="es-ES_tradn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_tradnl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Stefan </a:t>
                      </a:r>
                      <a:r>
                        <a:rPr lang="es-ES_tradnl" sz="18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Knights</a:t>
                      </a:r>
                      <a:r>
                        <a:rPr lang="es-ES_tradnl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/ Pedro </a:t>
                      </a:r>
                      <a:r>
                        <a:rPr lang="es-ES_tradnl" sz="18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Cunha</a:t>
                      </a:r>
                      <a:r>
                        <a:rPr lang="es-ES_tradnl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s-ES_tradnl" sz="18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youth</a:t>
                      </a:r>
                      <a:r>
                        <a:rPr lang="es-ES_tradnl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s-AR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26353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AR" dirty="0" err="1" smtClean="0"/>
                        <a:t>Working</a:t>
                      </a:r>
                      <a:r>
                        <a:rPr lang="es-AR" dirty="0" smtClean="0"/>
                        <a:t> </a:t>
                      </a:r>
                      <a:r>
                        <a:rPr lang="es-AR" dirty="0" err="1" smtClean="0"/>
                        <a:t>group</a:t>
                      </a:r>
                      <a:r>
                        <a:rPr lang="es-AR" dirty="0" smtClean="0"/>
                        <a:t>:</a:t>
                      </a:r>
                    </a:p>
                    <a:p>
                      <a:pPr marL="0" indent="176213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s-AR" baseline="0" dirty="0" err="1" smtClean="0"/>
                        <a:t>Message</a:t>
                      </a:r>
                      <a:r>
                        <a:rPr lang="es-AR" baseline="0" dirty="0" smtClean="0"/>
                        <a:t> 1</a:t>
                      </a:r>
                    </a:p>
                    <a:p>
                      <a:pPr marL="0" marR="0" indent="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AR" baseline="0" dirty="0" err="1" smtClean="0"/>
                        <a:t>Message</a:t>
                      </a:r>
                      <a:r>
                        <a:rPr lang="es-AR" baseline="0" dirty="0" smtClean="0"/>
                        <a:t> 2</a:t>
                      </a:r>
                    </a:p>
                    <a:p>
                      <a:pPr marL="0" marR="0" indent="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AR" baseline="0" dirty="0" err="1" smtClean="0"/>
                        <a:t>Message</a:t>
                      </a:r>
                      <a:r>
                        <a:rPr lang="es-AR" baseline="0" dirty="0" smtClean="0"/>
                        <a:t> 3</a:t>
                      </a:r>
                    </a:p>
                  </a:txBody>
                  <a:tcPr marL="90000" marR="90000" marT="108000" marB="46800"/>
                </a:tc>
              </a:tr>
              <a:tr h="50400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None/>
                      </a:pPr>
                      <a:r>
                        <a:rPr lang="es-AR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Rapporteur</a:t>
                      </a:r>
                      <a:r>
                        <a:rPr lang="es-A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CA" sz="1500" noProof="0" dirty="0" err="1" smtClean="0"/>
              <a:t>UNEP</a:t>
            </a:r>
            <a:r>
              <a:rPr lang="en-CA" sz="1500" noProof="0" dirty="0" smtClean="0"/>
              <a:t> Regional Consultative Meeting of Major Groups and Stakeholders in Latin America and the Caribbean</a:t>
            </a:r>
            <a:endParaRPr lang="en-CA" sz="1400" noProof="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Panama</a:t>
            </a: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City, 7 </a:t>
            </a:r>
            <a:r>
              <a:rPr kumimoji="0" lang="es-ES_tradnl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May</a:t>
            </a: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8" name="17 Tabla"/>
          <p:cNvGraphicFramePr>
            <a:graphicFrameLocks noGrp="1"/>
          </p:cNvGraphicFramePr>
          <p:nvPr/>
        </p:nvGraphicFramePr>
        <p:xfrm>
          <a:off x="1571604" y="1785926"/>
          <a:ext cx="7143800" cy="4147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0"/>
              </a:tblGrid>
              <a:tr h="5040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AR" dirty="0" err="1" smtClean="0"/>
                        <a:t>Session</a:t>
                      </a:r>
                      <a:r>
                        <a:rPr lang="es-AR" dirty="0" smtClean="0"/>
                        <a:t> 3: </a:t>
                      </a:r>
                      <a:r>
                        <a:rPr lang="es-AR" dirty="0" err="1" smtClean="0"/>
                        <a:t>Sustainable</a:t>
                      </a:r>
                      <a:r>
                        <a:rPr lang="es-AR" baseline="0" dirty="0" smtClean="0"/>
                        <a:t> </a:t>
                      </a:r>
                      <a:r>
                        <a:rPr lang="es-AR" baseline="0" dirty="0" err="1" smtClean="0"/>
                        <a:t>Production</a:t>
                      </a:r>
                      <a:r>
                        <a:rPr lang="es-AR" baseline="0" dirty="0" smtClean="0"/>
                        <a:t> and </a:t>
                      </a:r>
                      <a:r>
                        <a:rPr lang="es-AR" baseline="0" dirty="0" err="1" smtClean="0"/>
                        <a:t>Consumption</a:t>
                      </a:r>
                      <a:endParaRPr lang="es-AR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lang="es-ES_tradn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Adriana Zacarías </a:t>
                      </a:r>
                      <a:r>
                        <a:rPr lang="es-AR" dirty="0" smtClean="0"/>
                        <a:t>(</a:t>
                      </a:r>
                      <a:r>
                        <a:rPr lang="es-AR" dirty="0" err="1" smtClean="0"/>
                        <a:t>UNEP</a:t>
                      </a:r>
                      <a:r>
                        <a:rPr lang="es-AR" dirty="0" smtClean="0"/>
                        <a:t>) and </a:t>
                      </a:r>
                      <a:r>
                        <a:rPr lang="es-ES_tradn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Kenneth Ochoa (</a:t>
                      </a:r>
                      <a:r>
                        <a:rPr lang="es-ES_tradnl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science</a:t>
                      </a:r>
                      <a:r>
                        <a:rPr lang="es-ES_tradn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s-ES_tradnl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technology</a:t>
                      </a:r>
                      <a:r>
                        <a:rPr lang="es-ES_tradn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s-AR" dirty="0"/>
                    </a:p>
                  </a:txBody>
                  <a:tcPr anchor="ctr"/>
                </a:tc>
              </a:tr>
              <a:tr h="26353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AR" dirty="0" err="1" smtClean="0"/>
                        <a:t>Working</a:t>
                      </a:r>
                      <a:r>
                        <a:rPr lang="es-AR" dirty="0" smtClean="0"/>
                        <a:t> </a:t>
                      </a:r>
                      <a:r>
                        <a:rPr lang="es-AR" dirty="0" err="1" smtClean="0"/>
                        <a:t>group</a:t>
                      </a:r>
                      <a:r>
                        <a:rPr lang="es-AR" dirty="0" smtClean="0"/>
                        <a:t>:</a:t>
                      </a:r>
                    </a:p>
                    <a:p>
                      <a:pPr marL="0" indent="176213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s-AR" baseline="0" dirty="0" err="1" smtClean="0"/>
                        <a:t>Message</a:t>
                      </a:r>
                      <a:r>
                        <a:rPr lang="es-AR" baseline="0" dirty="0" smtClean="0"/>
                        <a:t> 1</a:t>
                      </a:r>
                    </a:p>
                    <a:p>
                      <a:pPr marL="0" marR="0" indent="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AR" baseline="0" dirty="0" err="1" smtClean="0"/>
                        <a:t>Message</a:t>
                      </a:r>
                      <a:r>
                        <a:rPr lang="es-AR" baseline="0" dirty="0" smtClean="0"/>
                        <a:t> 2</a:t>
                      </a:r>
                    </a:p>
                    <a:p>
                      <a:pPr marL="0" marR="0" indent="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AR" baseline="0" dirty="0" err="1" smtClean="0"/>
                        <a:t>Message</a:t>
                      </a:r>
                      <a:r>
                        <a:rPr lang="es-AR" baseline="0" dirty="0" smtClean="0"/>
                        <a:t> 3</a:t>
                      </a:r>
                    </a:p>
                  </a:txBody>
                  <a:tcPr marL="90000" marR="90000" marT="108000" marB="46800"/>
                </a:tc>
              </a:tr>
              <a:tr h="50400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None/>
                      </a:pPr>
                      <a:r>
                        <a:rPr lang="es-AR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Rapporteur</a:t>
                      </a:r>
                      <a:r>
                        <a:rPr lang="es-A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CA" sz="1500" noProof="0" dirty="0" err="1" smtClean="0"/>
              <a:t>UNEP</a:t>
            </a:r>
            <a:r>
              <a:rPr lang="en-CA" sz="1500" noProof="0" dirty="0" smtClean="0"/>
              <a:t> Regional Consultative Meeting of Major Groups and Stakeholders in Latin America and the Caribbean</a:t>
            </a:r>
            <a:endParaRPr lang="en-CA" sz="1400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0166" y="1785926"/>
            <a:ext cx="7186634" cy="4340237"/>
          </a:xfrm>
        </p:spPr>
        <p:txBody>
          <a:bodyPr/>
          <a:lstStyle/>
          <a:p>
            <a:r>
              <a:rPr lang="en-CA" b="1" noProof="0" dirty="0" smtClean="0"/>
              <a:t>Session 1: Opening</a:t>
            </a:r>
          </a:p>
          <a:p>
            <a:r>
              <a:rPr lang="en-CA" noProof="0" dirty="0" smtClean="0"/>
              <a:t>Welcoming remarks from </a:t>
            </a:r>
            <a:r>
              <a:rPr lang="en-CA" noProof="0" dirty="0" err="1" smtClean="0"/>
              <a:t>UNEP</a:t>
            </a:r>
            <a:endParaRPr lang="en-CA" noProof="0" dirty="0" smtClean="0"/>
          </a:p>
          <a:p>
            <a:r>
              <a:rPr lang="en-CA" noProof="0" dirty="0" smtClean="0"/>
              <a:t>Welcoming remarks from regional representatives</a:t>
            </a:r>
          </a:p>
          <a:p>
            <a:r>
              <a:rPr lang="en-CA" noProof="0" dirty="0" smtClean="0"/>
              <a:t>Introduction of participants</a:t>
            </a:r>
          </a:p>
          <a:p>
            <a:r>
              <a:rPr lang="en-CA" noProof="0" dirty="0" smtClean="0"/>
              <a:t>Objectives and expected outcomes</a:t>
            </a:r>
          </a:p>
          <a:p>
            <a:r>
              <a:rPr lang="en-CA" noProof="0" dirty="0" smtClean="0"/>
              <a:t>Election of officers</a:t>
            </a:r>
          </a:p>
          <a:p>
            <a:r>
              <a:rPr lang="en-CA" noProof="0" dirty="0" smtClean="0"/>
              <a:t>Adoption of agenda</a:t>
            </a:r>
          </a:p>
          <a:p>
            <a:endParaRPr lang="en-CA" noProof="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Panama</a:t>
            </a: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City, 7 </a:t>
            </a:r>
            <a:r>
              <a:rPr kumimoji="0" lang="es-ES_tradnl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May</a:t>
            </a: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CA" sz="1500" noProof="0" dirty="0" err="1" smtClean="0"/>
              <a:t>UNEP</a:t>
            </a:r>
            <a:r>
              <a:rPr lang="en-CA" sz="1500" noProof="0" dirty="0" smtClean="0"/>
              <a:t> Regional Consultative Meeting of Major Groups and Stakeholders in Latin America and the Caribbean</a:t>
            </a:r>
            <a:endParaRPr lang="en-CA" sz="1400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0166" y="1785926"/>
            <a:ext cx="7186634" cy="434023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CA" b="1" noProof="0" dirty="0" smtClean="0"/>
              <a:t>Session 4: Outcomes document</a:t>
            </a:r>
          </a:p>
          <a:p>
            <a:pPr indent="263525">
              <a:buFont typeface="Arial" pitchFamily="34" charset="0"/>
              <a:buChar char="•"/>
            </a:pPr>
            <a:r>
              <a:rPr lang="en-CA" noProof="0" dirty="0" smtClean="0"/>
              <a:t>Brief (</a:t>
            </a:r>
            <a:r>
              <a:rPr lang="en-CA" u="sng" noProof="0" dirty="0" smtClean="0"/>
              <a:t>maximum</a:t>
            </a:r>
            <a:r>
              <a:rPr lang="en-CA" noProof="0" dirty="0" smtClean="0"/>
              <a:t> 2 pages).</a:t>
            </a:r>
          </a:p>
          <a:p>
            <a:pPr indent="263525">
              <a:buFont typeface="Arial" pitchFamily="34" charset="0"/>
              <a:buChar char="•"/>
            </a:pPr>
            <a:r>
              <a:rPr lang="en-CA" noProof="0" dirty="0" smtClean="0"/>
              <a:t>From LAC and for the States Parties.</a:t>
            </a:r>
          </a:p>
          <a:p>
            <a:pPr indent="263525">
              <a:buFont typeface="Arial" pitchFamily="34" charset="0"/>
              <a:buChar char="•"/>
            </a:pPr>
            <a:r>
              <a:rPr lang="en-CA" noProof="0" dirty="0" smtClean="0"/>
              <a:t>Focused on substantive matters.</a:t>
            </a:r>
          </a:p>
          <a:p>
            <a:pPr indent="263525">
              <a:buFont typeface="Arial" pitchFamily="34" charset="0"/>
              <a:buChar char="•"/>
            </a:pPr>
            <a:r>
              <a:rPr lang="en-CA" noProof="0" dirty="0" smtClean="0"/>
              <a:t>Containing only points on which consensus was reached.</a:t>
            </a:r>
          </a:p>
          <a:p>
            <a:pPr indent="263525">
              <a:buFont typeface="Arial" pitchFamily="34" charset="0"/>
              <a:buChar char="•"/>
            </a:pPr>
            <a:r>
              <a:rPr lang="en-CA" noProof="0" dirty="0" smtClean="0"/>
              <a:t>Style and language to be polished. 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Panama</a:t>
            </a: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City, 7 </a:t>
            </a:r>
            <a:r>
              <a:rPr kumimoji="0" lang="es-ES_tradnl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May</a:t>
            </a: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CA" sz="1500" noProof="0" dirty="0" err="1" smtClean="0"/>
              <a:t>UNEP</a:t>
            </a:r>
            <a:r>
              <a:rPr lang="en-CA" sz="1500" noProof="0" dirty="0" smtClean="0"/>
              <a:t> Regional Consultative Meeting of Major Groups and Stakeholders in Latin America and the </a:t>
            </a:r>
            <a:r>
              <a:rPr lang="en-CA" sz="1500" noProof="0" dirty="0" err="1" smtClean="0"/>
              <a:t>Caribbeanribe</a:t>
            </a:r>
            <a:endParaRPr lang="en-CA" sz="1400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0166" y="1785927"/>
            <a:ext cx="7186634" cy="2714644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CA" b="1" noProof="0" dirty="0" smtClean="0"/>
              <a:t>Session 4: Election of regional representatives</a:t>
            </a:r>
          </a:p>
          <a:p>
            <a:r>
              <a:rPr lang="en-CA" noProof="0" dirty="0" smtClean="0"/>
              <a:t>In informal consultations, each </a:t>
            </a:r>
            <a:r>
              <a:rPr lang="en-CA" noProof="0" dirty="0" err="1" smtClean="0"/>
              <a:t>subregion</a:t>
            </a:r>
            <a:r>
              <a:rPr lang="en-CA" noProof="0" dirty="0" smtClean="0"/>
              <a:t> selects 1 candidate.</a:t>
            </a:r>
          </a:p>
          <a:p>
            <a:r>
              <a:rPr lang="en-CA" noProof="0" dirty="0" smtClean="0"/>
              <a:t>In plenary, the 4 candidates must accept their nominations.</a:t>
            </a:r>
          </a:p>
          <a:p>
            <a:r>
              <a:rPr lang="en-CA" noProof="0" dirty="0" smtClean="0"/>
              <a:t>Each participant votes for 2 candidates other than the one he/she nominated. </a:t>
            </a:r>
          </a:p>
          <a:p>
            <a:r>
              <a:rPr lang="en-CA" noProof="0" dirty="0" smtClean="0"/>
              <a:t>The 2 with the most votes will be representatives.</a:t>
            </a:r>
          </a:p>
          <a:p>
            <a:r>
              <a:rPr lang="en-CA" noProof="0" dirty="0" smtClean="0"/>
              <a:t>The 2 with the fewest votes will be substitutes.</a:t>
            </a:r>
            <a:endParaRPr lang="en-CA" noProof="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Panama</a:t>
            </a: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City, 7 </a:t>
            </a:r>
            <a:r>
              <a:rPr kumimoji="0" lang="es-ES_tradnl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May</a:t>
            </a: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500198" y="4643446"/>
            <a:ext cx="1714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dirty="0" err="1" smtClean="0"/>
              <a:t>Mesoamerica</a:t>
            </a:r>
            <a:endParaRPr lang="es-ES_tradnl" dirty="0" smtClean="0"/>
          </a:p>
          <a:p>
            <a:pPr algn="r"/>
            <a:r>
              <a:rPr lang="es-ES_tradnl" dirty="0" err="1" smtClean="0"/>
              <a:t>Caribbean</a:t>
            </a:r>
            <a:endParaRPr lang="es-ES_tradnl" dirty="0" smtClean="0"/>
          </a:p>
          <a:p>
            <a:pPr algn="r"/>
            <a:r>
              <a:rPr lang="es-ES_tradnl" dirty="0" err="1" smtClean="0"/>
              <a:t>Andean</a:t>
            </a:r>
            <a:r>
              <a:rPr lang="es-ES_tradnl" dirty="0" smtClean="0"/>
              <a:t> </a:t>
            </a:r>
            <a:r>
              <a:rPr lang="es-ES_tradnl" dirty="0" err="1" smtClean="0"/>
              <a:t>region</a:t>
            </a:r>
            <a:endParaRPr lang="es-ES_tradnl" dirty="0" smtClean="0"/>
          </a:p>
          <a:p>
            <a:pPr algn="r"/>
            <a:r>
              <a:rPr lang="es-ES_tradnl" dirty="0" err="1" smtClean="0"/>
              <a:t>Southern</a:t>
            </a:r>
            <a:r>
              <a:rPr lang="es-ES_tradnl" dirty="0" smtClean="0"/>
              <a:t> </a:t>
            </a:r>
            <a:r>
              <a:rPr lang="es-ES_tradnl" dirty="0" err="1" smtClean="0"/>
              <a:t>Cone</a:t>
            </a:r>
            <a:endParaRPr lang="es-ES_tradnl" dirty="0" smtClean="0"/>
          </a:p>
        </p:txBody>
      </p:sp>
      <p:sp>
        <p:nvSpPr>
          <p:cNvPr id="6" name="5 Rectángulo"/>
          <p:cNvSpPr/>
          <p:nvPr/>
        </p:nvSpPr>
        <p:spPr>
          <a:xfrm>
            <a:off x="3857620" y="4643446"/>
            <a:ext cx="11430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dirty="0" err="1" smtClean="0"/>
              <a:t>Candidate</a:t>
            </a:r>
            <a:endParaRPr lang="es-ES_tradnl" dirty="0" smtClean="0"/>
          </a:p>
          <a:p>
            <a:pPr algn="r"/>
            <a:r>
              <a:rPr lang="es-ES_tradnl" dirty="0" err="1" smtClean="0"/>
              <a:t>Candidate</a:t>
            </a:r>
            <a:endParaRPr lang="es-ES_tradnl" dirty="0" smtClean="0"/>
          </a:p>
          <a:p>
            <a:pPr algn="r"/>
            <a:r>
              <a:rPr lang="es-ES_tradnl" dirty="0" err="1" smtClean="0"/>
              <a:t>Candidate</a:t>
            </a:r>
            <a:endParaRPr lang="es-ES_tradnl" dirty="0" smtClean="0"/>
          </a:p>
          <a:p>
            <a:pPr algn="r"/>
            <a:r>
              <a:rPr lang="es-ES_tradnl" dirty="0" err="1" smtClean="0"/>
              <a:t>Candidate</a:t>
            </a:r>
            <a:endParaRPr lang="es-ES_tradnl" dirty="0" smtClean="0"/>
          </a:p>
        </p:txBody>
      </p:sp>
      <p:sp>
        <p:nvSpPr>
          <p:cNvPr id="7" name="6 Rectángulo"/>
          <p:cNvSpPr/>
          <p:nvPr/>
        </p:nvSpPr>
        <p:spPr>
          <a:xfrm>
            <a:off x="5393569" y="5058944"/>
            <a:ext cx="1142976" cy="370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dirty="0" err="1" smtClean="0"/>
              <a:t>Plenary</a:t>
            </a:r>
            <a:endParaRPr lang="es-ES_tradnl" dirty="0" smtClean="0"/>
          </a:p>
        </p:txBody>
      </p:sp>
      <p:sp>
        <p:nvSpPr>
          <p:cNvPr id="8" name="7 Rectángulo"/>
          <p:cNvSpPr/>
          <p:nvPr/>
        </p:nvSpPr>
        <p:spPr>
          <a:xfrm>
            <a:off x="6929454" y="4643446"/>
            <a:ext cx="1714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err="1" smtClean="0"/>
              <a:t>Representative</a:t>
            </a:r>
            <a:r>
              <a:rPr lang="es-ES_tradnl" dirty="0" smtClean="0"/>
              <a:t> </a:t>
            </a:r>
          </a:p>
          <a:p>
            <a:r>
              <a:rPr lang="es-ES_tradnl" dirty="0" err="1" smtClean="0"/>
              <a:t>Representative</a:t>
            </a:r>
            <a:r>
              <a:rPr lang="es-ES_tradnl" dirty="0" smtClean="0"/>
              <a:t> </a:t>
            </a:r>
          </a:p>
          <a:p>
            <a:r>
              <a:rPr lang="es-ES_tradnl" dirty="0" err="1" smtClean="0"/>
              <a:t>Substitute</a:t>
            </a:r>
            <a:endParaRPr lang="es-ES_tradnl" dirty="0" smtClean="0"/>
          </a:p>
          <a:p>
            <a:r>
              <a:rPr lang="es-ES_tradnl" dirty="0" err="1" smtClean="0"/>
              <a:t>Substitute</a:t>
            </a:r>
            <a:endParaRPr lang="es-ES_tradnl" dirty="0" smtClean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214678" y="4857760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3214678" y="5141924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3214678" y="5427676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3214678" y="5713428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>
            <a:off x="5000628" y="4857760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5000628" y="5143512"/>
            <a:ext cx="50006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 flipV="1">
            <a:off x="5000628" y="5286388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 flipV="1">
            <a:off x="5000628" y="5286388"/>
            <a:ext cx="50006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26 Grupo"/>
          <p:cNvGrpSpPr/>
          <p:nvPr/>
        </p:nvGrpSpPr>
        <p:grpSpPr>
          <a:xfrm flipH="1">
            <a:off x="6429388" y="4857760"/>
            <a:ext cx="500066" cy="857256"/>
            <a:chOff x="6429388" y="5143512"/>
            <a:chExt cx="500066" cy="857256"/>
          </a:xfrm>
        </p:grpSpPr>
        <p:cxnSp>
          <p:nvCxnSpPr>
            <p:cNvPr id="23" name="22 Conector recto de flecha"/>
            <p:cNvCxnSpPr/>
            <p:nvPr/>
          </p:nvCxnSpPr>
          <p:spPr>
            <a:xfrm>
              <a:off x="6429388" y="5143512"/>
              <a:ext cx="500066" cy="428628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23 Conector recto de flecha"/>
            <p:cNvCxnSpPr/>
            <p:nvPr/>
          </p:nvCxnSpPr>
          <p:spPr>
            <a:xfrm>
              <a:off x="6429388" y="5429264"/>
              <a:ext cx="500066" cy="142876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24 Conector recto de flecha"/>
            <p:cNvCxnSpPr/>
            <p:nvPr/>
          </p:nvCxnSpPr>
          <p:spPr>
            <a:xfrm flipV="1">
              <a:off x="6429388" y="5572140"/>
              <a:ext cx="500066" cy="428628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Conector recto de flecha"/>
            <p:cNvCxnSpPr/>
            <p:nvPr/>
          </p:nvCxnSpPr>
          <p:spPr>
            <a:xfrm flipV="1">
              <a:off x="6429388" y="5572140"/>
              <a:ext cx="500066" cy="142876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CA" sz="1500" noProof="0" dirty="0" err="1" smtClean="0"/>
              <a:t>UNEP</a:t>
            </a:r>
            <a:r>
              <a:rPr lang="en-CA" sz="1500" noProof="0" dirty="0" smtClean="0"/>
              <a:t> Regional Consultative Meeting of Major Groups and Stakeholders in Latin America and the Caribbean</a:t>
            </a:r>
            <a:endParaRPr lang="en-CA" sz="1400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0166" y="1785926"/>
            <a:ext cx="7186634" cy="434023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CA" b="1" noProof="0" dirty="0" smtClean="0"/>
              <a:t>The regional representatives:</a:t>
            </a:r>
          </a:p>
          <a:p>
            <a:pPr indent="365125">
              <a:buFont typeface="Arial" pitchFamily="34" charset="0"/>
              <a:buChar char="•"/>
            </a:pPr>
            <a:r>
              <a:rPr lang="en-CA" noProof="0" dirty="0" smtClean="0"/>
              <a:t>Facilitate the participation of </a:t>
            </a:r>
            <a:r>
              <a:rPr lang="en-CA" noProof="0" dirty="0" err="1" smtClean="0"/>
              <a:t>MG&amp;S</a:t>
            </a:r>
            <a:r>
              <a:rPr lang="en-CA" noProof="0" dirty="0" smtClean="0"/>
              <a:t> from the region.</a:t>
            </a:r>
          </a:p>
          <a:p>
            <a:pPr indent="365125">
              <a:buFont typeface="Arial" pitchFamily="34" charset="0"/>
              <a:buChar char="•"/>
            </a:pPr>
            <a:r>
              <a:rPr lang="en-CA" noProof="0" dirty="0" smtClean="0"/>
              <a:t>Do not represent the major groups in the region.</a:t>
            </a:r>
          </a:p>
          <a:p>
            <a:pPr indent="365125">
              <a:buFont typeface="Arial" pitchFamily="34" charset="0"/>
              <a:buChar char="•"/>
            </a:pPr>
            <a:r>
              <a:rPr lang="en-CA" noProof="0" dirty="0" smtClean="0"/>
              <a:t>Aim to incorporate regional perspectives in the </a:t>
            </a:r>
            <a:r>
              <a:rPr lang="en-CA" noProof="0" dirty="0" err="1" smtClean="0"/>
              <a:t>UNEA</a:t>
            </a:r>
            <a:r>
              <a:rPr lang="en-CA" noProof="0" dirty="0" smtClean="0"/>
              <a:t>.</a:t>
            </a:r>
          </a:p>
          <a:p>
            <a:pPr indent="365125">
              <a:buFont typeface="Arial" pitchFamily="34" charset="0"/>
              <a:buChar char="•"/>
            </a:pPr>
            <a:r>
              <a:rPr lang="en-CA" noProof="0" dirty="0" smtClean="0"/>
              <a:t>Are observers in the </a:t>
            </a:r>
            <a:r>
              <a:rPr lang="en-CA" noProof="0" dirty="0" err="1" smtClean="0"/>
              <a:t>MGFC</a:t>
            </a:r>
            <a:r>
              <a:rPr lang="en-CA" noProof="0" dirty="0" smtClean="0"/>
              <a:t> and participate in the </a:t>
            </a:r>
            <a:r>
              <a:rPr lang="en-CA" noProof="0" dirty="0" err="1" smtClean="0"/>
              <a:t>MGSGF</a:t>
            </a:r>
            <a:r>
              <a:rPr lang="en-CA" noProof="0" dirty="0" smtClean="0"/>
              <a:t>.</a:t>
            </a:r>
          </a:p>
          <a:p>
            <a:pPr indent="365125">
              <a:buFont typeface="Arial" pitchFamily="34" charset="0"/>
              <a:buChar char="•"/>
            </a:pPr>
            <a:r>
              <a:rPr lang="en-CA" noProof="0" dirty="0" smtClean="0"/>
              <a:t>Provide expert knowledge on the themes addressed.</a:t>
            </a:r>
          </a:p>
          <a:p>
            <a:endParaRPr lang="en-CA" noProof="0" dirty="0" smtClean="0"/>
          </a:p>
          <a:p>
            <a:pPr algn="ctr"/>
            <a:r>
              <a:rPr lang="en-CA" u="sng" noProof="0" dirty="0" smtClean="0"/>
              <a:t>Normally</a:t>
            </a:r>
            <a:r>
              <a:rPr lang="en-CA" noProof="0" dirty="0" smtClean="0"/>
              <a:t>, they are elected for a one-year term.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Panama</a:t>
            </a: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City, 7 </a:t>
            </a:r>
            <a:r>
              <a:rPr kumimoji="0" lang="es-ES_tradnl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May</a:t>
            </a: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CA" sz="1500" noProof="0" dirty="0" err="1" smtClean="0"/>
              <a:t>UNEP</a:t>
            </a:r>
            <a:r>
              <a:rPr lang="en-CA" sz="1500" noProof="0" dirty="0" smtClean="0"/>
              <a:t> Regional Consultative Meeting of Major Groups and Stakeholders in Latin America and the Caribbean</a:t>
            </a:r>
            <a:endParaRPr lang="en-CA" sz="1400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0166" y="1785926"/>
            <a:ext cx="7186634" cy="4340237"/>
          </a:xfrm>
        </p:spPr>
        <p:txBody>
          <a:bodyPr>
            <a:normAutofit/>
          </a:bodyPr>
          <a:lstStyle/>
          <a:p>
            <a:r>
              <a:rPr lang="en-CA" u="sng" noProof="0" dirty="0" smtClean="0"/>
              <a:t>They should</a:t>
            </a:r>
            <a:r>
              <a:rPr lang="en-CA" noProof="0" dirty="0" smtClean="0"/>
              <a:t>:</a:t>
            </a:r>
          </a:p>
          <a:p>
            <a:pPr indent="365125">
              <a:buFont typeface="Arial" pitchFamily="34" charset="0"/>
              <a:buChar char="•"/>
            </a:pPr>
            <a:r>
              <a:rPr lang="en-CA" noProof="0" dirty="0" smtClean="0"/>
              <a:t>Have technical knowledge.</a:t>
            </a:r>
          </a:p>
          <a:p>
            <a:pPr indent="365125">
              <a:buFont typeface="Arial" pitchFamily="34" charset="0"/>
              <a:buChar char="•"/>
            </a:pPr>
            <a:r>
              <a:rPr lang="en-CA" noProof="0" dirty="0" smtClean="0"/>
              <a:t>Come from accredited organizations (to be requested).</a:t>
            </a:r>
          </a:p>
          <a:p>
            <a:pPr marL="365125" indent="-365125">
              <a:buFont typeface="Arial" pitchFamily="34" charset="0"/>
              <a:buChar char="•"/>
            </a:pPr>
            <a:r>
              <a:rPr lang="en-CA" noProof="0" dirty="0" smtClean="0"/>
              <a:t>Be available to travel.</a:t>
            </a:r>
          </a:p>
          <a:p>
            <a:pPr marL="365125" indent="-365125">
              <a:buFont typeface="Arial" pitchFamily="34" charset="0"/>
              <a:buChar char="•"/>
            </a:pPr>
            <a:r>
              <a:rPr lang="en-CA" noProof="0" dirty="0" smtClean="0"/>
              <a:t>Commit their efforts for a medium term. </a:t>
            </a:r>
          </a:p>
          <a:p>
            <a:endParaRPr lang="en-CA" noProof="0" dirty="0" smtClean="0"/>
          </a:p>
          <a:p>
            <a:r>
              <a:rPr lang="en-CA" u="sng" noProof="0" dirty="0" smtClean="0"/>
              <a:t>It is recommended that they</a:t>
            </a:r>
            <a:r>
              <a:rPr lang="en-CA" noProof="0" dirty="0" smtClean="0"/>
              <a:t>:</a:t>
            </a:r>
          </a:p>
          <a:p>
            <a:pPr indent="365125">
              <a:buFont typeface="Arial" pitchFamily="34" charset="0"/>
              <a:buChar char="•"/>
            </a:pPr>
            <a:r>
              <a:rPr lang="en-CA" noProof="0" dirty="0" smtClean="0"/>
              <a:t>Have knowledge of procedures.</a:t>
            </a:r>
          </a:p>
          <a:p>
            <a:pPr indent="365125">
              <a:buFont typeface="Arial" pitchFamily="34" charset="0"/>
              <a:buChar char="•"/>
            </a:pPr>
            <a:r>
              <a:rPr lang="en-CA" noProof="0" dirty="0" smtClean="0"/>
              <a:t>Are able to communicate in English. </a:t>
            </a:r>
          </a:p>
          <a:p>
            <a:pPr indent="365125">
              <a:buFont typeface="Arial" pitchFamily="34" charset="0"/>
              <a:buChar char="•"/>
            </a:pPr>
            <a:r>
              <a:rPr lang="en-CA" noProof="0" dirty="0" smtClean="0"/>
              <a:t>Contribute to gender balance.</a:t>
            </a:r>
            <a:endParaRPr lang="en-CA" noProof="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Panama</a:t>
            </a: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City, 7 </a:t>
            </a:r>
            <a:r>
              <a:rPr kumimoji="0" lang="es-ES_tradnl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May</a:t>
            </a: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CA" sz="1500" noProof="0" dirty="0" err="1" smtClean="0"/>
              <a:t>UNEP</a:t>
            </a:r>
            <a:r>
              <a:rPr lang="en-CA" sz="1500" noProof="0" dirty="0" smtClean="0"/>
              <a:t> Regional Consultative Meeting of Major Groups and Stakeholders in Latin America and the Caribbean</a:t>
            </a:r>
            <a:endParaRPr lang="en-CA" sz="1400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0166" y="1785926"/>
            <a:ext cx="7186634" cy="4286279"/>
          </a:xfrm>
        </p:spPr>
        <p:txBody>
          <a:bodyPr>
            <a:normAutofit lnSpcReduction="10000"/>
          </a:bodyPr>
          <a:lstStyle/>
          <a:p>
            <a:r>
              <a:rPr lang="en-CA" b="1" noProof="0" dirty="0" smtClean="0"/>
              <a:t>Nomination</a:t>
            </a:r>
          </a:p>
          <a:p>
            <a:r>
              <a:rPr lang="en-CA" noProof="0" dirty="0" smtClean="0"/>
              <a:t>Mesoamerica:</a:t>
            </a:r>
          </a:p>
          <a:p>
            <a:r>
              <a:rPr lang="en-CA" noProof="0" dirty="0" smtClean="0"/>
              <a:t>Caribbean:</a:t>
            </a:r>
          </a:p>
          <a:p>
            <a:r>
              <a:rPr lang="en-CA" noProof="0" dirty="0" smtClean="0"/>
              <a:t>Andean region:</a:t>
            </a:r>
          </a:p>
          <a:p>
            <a:r>
              <a:rPr lang="en-CA" noProof="0" dirty="0" smtClean="0"/>
              <a:t>Southern Cone:</a:t>
            </a:r>
          </a:p>
          <a:p>
            <a:endParaRPr lang="en-CA" noProof="0" dirty="0" smtClean="0"/>
          </a:p>
          <a:p>
            <a:r>
              <a:rPr lang="en-CA" b="1" noProof="0" dirty="0" smtClean="0"/>
              <a:t>Election</a:t>
            </a:r>
          </a:p>
          <a:p>
            <a:r>
              <a:rPr lang="en-CA" noProof="0" dirty="0" smtClean="0"/>
              <a:t>Representative:</a:t>
            </a:r>
          </a:p>
          <a:p>
            <a:r>
              <a:rPr lang="en-CA" noProof="0" dirty="0" smtClean="0"/>
              <a:t>Representative :</a:t>
            </a:r>
          </a:p>
          <a:p>
            <a:r>
              <a:rPr lang="en-CA" noProof="0" dirty="0" smtClean="0"/>
              <a:t>Substitute:</a:t>
            </a:r>
          </a:p>
          <a:p>
            <a:r>
              <a:rPr lang="en-CA" noProof="0" dirty="0" smtClean="0"/>
              <a:t>Substitute:</a:t>
            </a:r>
          </a:p>
          <a:p>
            <a:endParaRPr lang="en-CA" noProof="0" dirty="0" smtClean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Panama</a:t>
            </a: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City, 7 </a:t>
            </a:r>
            <a:r>
              <a:rPr kumimoji="0" lang="es-ES_tradnl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May</a:t>
            </a: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CA" sz="1500" noProof="0" dirty="0" err="1" smtClean="0"/>
              <a:t>UNEP</a:t>
            </a:r>
            <a:r>
              <a:rPr lang="en-CA" sz="1500" noProof="0" dirty="0" smtClean="0"/>
              <a:t> Regional Consultative Meeting of Major Groups and Stakeholders in Latin America and the Caribbean</a:t>
            </a:r>
            <a:endParaRPr lang="en-CA" sz="1400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0166" y="1785926"/>
            <a:ext cx="7186634" cy="4340237"/>
          </a:xfrm>
        </p:spPr>
        <p:txBody>
          <a:bodyPr>
            <a:normAutofit/>
          </a:bodyPr>
          <a:lstStyle/>
          <a:p>
            <a:r>
              <a:rPr lang="en-CA" b="1" noProof="0" dirty="0" smtClean="0"/>
              <a:t>Welcoming remarks from </a:t>
            </a:r>
            <a:r>
              <a:rPr lang="en-CA" b="1" noProof="0" dirty="0" err="1" smtClean="0"/>
              <a:t>UNEP</a:t>
            </a:r>
            <a:endParaRPr lang="en-CA" b="1" noProof="0" dirty="0" smtClean="0"/>
          </a:p>
          <a:p>
            <a:endParaRPr lang="en-CA" noProof="0" dirty="0" smtClean="0"/>
          </a:p>
          <a:p>
            <a:pPr algn="ctr"/>
            <a:r>
              <a:rPr lang="en-CA" noProof="0" dirty="0" smtClean="0"/>
              <a:t>Ms. Mara Murillo</a:t>
            </a:r>
          </a:p>
          <a:p>
            <a:pPr algn="ctr"/>
            <a:r>
              <a:rPr lang="en-CA" noProof="0" dirty="0" smtClean="0"/>
              <a:t>Director, Regional Office for Latin America and the Caribbean</a:t>
            </a:r>
          </a:p>
          <a:p>
            <a:pPr algn="ctr"/>
            <a:r>
              <a:rPr lang="en-CA" noProof="0" dirty="0" smtClean="0"/>
              <a:t>United Nations Environment Programme</a:t>
            </a:r>
          </a:p>
          <a:p>
            <a:pPr algn="ctr"/>
            <a:endParaRPr lang="en-CA" noProof="0" dirty="0" smtClean="0"/>
          </a:p>
          <a:p>
            <a:pPr algn="ctr"/>
            <a:r>
              <a:rPr lang="en-CA" noProof="0" dirty="0" smtClean="0"/>
              <a:t>Mr. José de Mesa</a:t>
            </a:r>
          </a:p>
          <a:p>
            <a:pPr algn="ctr"/>
            <a:r>
              <a:rPr lang="en-CA" noProof="0" dirty="0" smtClean="0"/>
              <a:t>Major Groups and Stakeholders Branch</a:t>
            </a:r>
          </a:p>
          <a:p>
            <a:pPr algn="ctr"/>
            <a:r>
              <a:rPr lang="en-CA" noProof="0" dirty="0" smtClean="0"/>
              <a:t>United Nations Environment Programme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Panama</a:t>
            </a: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City, 7 </a:t>
            </a:r>
            <a:r>
              <a:rPr kumimoji="0" lang="es-ES_tradnl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May</a:t>
            </a: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CA" sz="1500" noProof="0" dirty="0" err="1" smtClean="0"/>
              <a:t>UNEP</a:t>
            </a:r>
            <a:r>
              <a:rPr lang="en-CA" sz="1500" noProof="0" dirty="0" smtClean="0"/>
              <a:t> Regional Consultative Meeting of Major Groups and Stakeholders in Latin America and the Caribbean</a:t>
            </a:r>
            <a:endParaRPr lang="en-CA" sz="1400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0166" y="1785926"/>
            <a:ext cx="7186634" cy="4340237"/>
          </a:xfrm>
        </p:spPr>
        <p:txBody>
          <a:bodyPr>
            <a:normAutofit/>
          </a:bodyPr>
          <a:lstStyle/>
          <a:p>
            <a:r>
              <a:rPr lang="en-CA" b="1" noProof="0" dirty="0" smtClean="0"/>
              <a:t>Welcoming remarks from regional representatives</a:t>
            </a:r>
          </a:p>
          <a:p>
            <a:endParaRPr lang="en-CA" noProof="0" dirty="0" smtClean="0"/>
          </a:p>
          <a:p>
            <a:pPr algn="ctr"/>
            <a:r>
              <a:rPr lang="en-CA" noProof="0" dirty="0" smtClean="0"/>
              <a:t>Ms. Dalia </a:t>
            </a:r>
            <a:r>
              <a:rPr lang="en-CA" noProof="0" dirty="0" err="1" smtClean="0"/>
              <a:t>Márquez</a:t>
            </a:r>
            <a:endParaRPr lang="en-CA" noProof="0" dirty="0" smtClean="0"/>
          </a:p>
          <a:p>
            <a:pPr algn="ctr"/>
            <a:r>
              <a:rPr lang="en-CA" noProof="0" dirty="0" smtClean="0"/>
              <a:t>Executive Director </a:t>
            </a:r>
          </a:p>
          <a:p>
            <a:pPr algn="ctr"/>
            <a:r>
              <a:rPr lang="en-CA" noProof="0" dirty="0" err="1" smtClean="0"/>
              <a:t>Organización</a:t>
            </a:r>
            <a:r>
              <a:rPr lang="en-CA" noProof="0" dirty="0" smtClean="0"/>
              <a:t> </a:t>
            </a:r>
            <a:r>
              <a:rPr lang="en-CA" noProof="0" dirty="0" err="1" smtClean="0"/>
              <a:t>Venezolana</a:t>
            </a:r>
            <a:r>
              <a:rPr lang="en-CA" noProof="0" dirty="0" smtClean="0"/>
              <a:t> de </a:t>
            </a:r>
            <a:r>
              <a:rPr lang="en-CA" noProof="0" dirty="0" err="1" smtClean="0"/>
              <a:t>Jóvenes</a:t>
            </a:r>
            <a:r>
              <a:rPr lang="en-CA" noProof="0" dirty="0" smtClean="0"/>
              <a:t> </a:t>
            </a:r>
            <a:r>
              <a:rPr lang="en-CA" noProof="0" dirty="0" err="1" smtClean="0"/>
              <a:t>para</a:t>
            </a:r>
            <a:r>
              <a:rPr lang="en-CA" noProof="0" dirty="0" smtClean="0"/>
              <a:t> </a:t>
            </a:r>
            <a:r>
              <a:rPr lang="en-CA" noProof="0" dirty="0" err="1" smtClean="0"/>
              <a:t>Naciones</a:t>
            </a:r>
            <a:r>
              <a:rPr lang="en-CA" noProof="0" dirty="0" smtClean="0"/>
              <a:t> </a:t>
            </a:r>
            <a:r>
              <a:rPr lang="en-CA" noProof="0" dirty="0" err="1" smtClean="0"/>
              <a:t>Unidas</a:t>
            </a:r>
            <a:endParaRPr lang="en-CA" noProof="0" dirty="0" smtClean="0"/>
          </a:p>
          <a:p>
            <a:pPr algn="ctr"/>
            <a:endParaRPr lang="en-CA" noProof="0" dirty="0" smtClean="0"/>
          </a:p>
          <a:p>
            <a:pPr algn="ctr"/>
            <a:r>
              <a:rPr lang="en-CA" noProof="0" dirty="0" smtClean="0"/>
              <a:t>Mr. Kenneth Ochoa</a:t>
            </a:r>
          </a:p>
          <a:p>
            <a:pPr algn="ctr"/>
            <a:r>
              <a:rPr lang="en-CA" noProof="0" dirty="0" smtClean="0"/>
              <a:t>Assistant Professor, Environmental Engineering</a:t>
            </a:r>
          </a:p>
          <a:p>
            <a:pPr algn="ctr"/>
            <a:r>
              <a:rPr lang="en-CA" noProof="0" dirty="0" smtClean="0"/>
              <a:t>Universidad El Bosque</a:t>
            </a:r>
            <a:endParaRPr lang="en-CA" noProof="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Panama</a:t>
            </a: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City, 7 </a:t>
            </a:r>
            <a:r>
              <a:rPr kumimoji="0" lang="es-ES_tradnl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May</a:t>
            </a: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CA" sz="1500" noProof="0" dirty="0" err="1" smtClean="0"/>
              <a:t>UNEP</a:t>
            </a:r>
            <a:r>
              <a:rPr lang="en-CA" sz="1500" noProof="0" dirty="0" smtClean="0"/>
              <a:t> Regional Consultative Meeting of Major Groups and Stakeholders in Latin America and the Caribbean</a:t>
            </a:r>
            <a:endParaRPr lang="en-CA" sz="1400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0166" y="1785926"/>
            <a:ext cx="7186634" cy="4340237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CA" b="1" noProof="0" dirty="0" smtClean="0"/>
              <a:t>Introduction of participants</a:t>
            </a:r>
          </a:p>
          <a:p>
            <a:r>
              <a:rPr lang="en-CA" noProof="0" dirty="0" smtClean="0"/>
              <a:t>Participant, organization, major group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Panama</a:t>
            </a: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City, 7 </a:t>
            </a:r>
            <a:r>
              <a:rPr kumimoji="0" lang="es-ES_tradnl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May</a:t>
            </a: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4586" t="26562" r="64824" b="60254"/>
          <a:stretch>
            <a:fillRect/>
          </a:stretch>
        </p:blipFill>
        <p:spPr bwMode="auto">
          <a:xfrm>
            <a:off x="4250513" y="3925677"/>
            <a:ext cx="178595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6286512" y="4497181"/>
            <a:ext cx="2571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smtClean="0"/>
              <a:t>Local </a:t>
            </a:r>
            <a:r>
              <a:rPr lang="es-ES_tradnl" dirty="0" err="1" smtClean="0"/>
              <a:t>authorities</a:t>
            </a:r>
            <a:endParaRPr lang="es-AR" dirty="0"/>
          </a:p>
        </p:txBody>
      </p:sp>
      <p:sp>
        <p:nvSpPr>
          <p:cNvPr id="7" name="6 Rectángulo"/>
          <p:cNvSpPr/>
          <p:nvPr/>
        </p:nvSpPr>
        <p:spPr>
          <a:xfrm>
            <a:off x="1571636" y="3207908"/>
            <a:ext cx="2571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dirty="0" err="1" smtClean="0"/>
              <a:t>Workers</a:t>
            </a:r>
            <a:r>
              <a:rPr lang="es-ES_tradnl" dirty="0" smtClean="0"/>
              <a:t> and </a:t>
            </a:r>
          </a:p>
          <a:p>
            <a:pPr algn="r"/>
            <a:r>
              <a:rPr lang="es-ES_tradnl" dirty="0" err="1" smtClean="0"/>
              <a:t>trade</a:t>
            </a:r>
            <a:r>
              <a:rPr lang="es-ES_tradnl" dirty="0" smtClean="0"/>
              <a:t> </a:t>
            </a:r>
            <a:r>
              <a:rPr lang="es-ES_tradnl" dirty="0" err="1" smtClean="0"/>
              <a:t>unions</a:t>
            </a:r>
            <a:endParaRPr lang="es-ES_tradnl" dirty="0" smtClean="0"/>
          </a:p>
        </p:txBody>
      </p:sp>
      <p:sp>
        <p:nvSpPr>
          <p:cNvPr id="9" name="8 Rectángulo"/>
          <p:cNvSpPr/>
          <p:nvPr/>
        </p:nvSpPr>
        <p:spPr>
          <a:xfrm>
            <a:off x="6143668" y="3207908"/>
            <a:ext cx="2571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err="1" smtClean="0"/>
              <a:t>Indigenous</a:t>
            </a:r>
            <a:r>
              <a:rPr lang="es-ES_tradnl" dirty="0" smtClean="0"/>
              <a:t> </a:t>
            </a:r>
            <a:r>
              <a:rPr lang="es-ES_tradnl" dirty="0" err="1" smtClean="0"/>
              <a:t>peoples</a:t>
            </a:r>
            <a:r>
              <a:rPr lang="es-ES_tradnl" dirty="0" smtClean="0"/>
              <a:t> and </a:t>
            </a:r>
            <a:r>
              <a:rPr lang="es-ES_tradnl" dirty="0" err="1" smtClean="0"/>
              <a:t>their</a:t>
            </a:r>
            <a:r>
              <a:rPr lang="es-ES_tradnl" dirty="0" smtClean="0"/>
              <a:t> </a:t>
            </a:r>
            <a:r>
              <a:rPr lang="es-ES_tradnl" dirty="0" err="1" smtClean="0"/>
              <a:t>communities</a:t>
            </a:r>
            <a:endParaRPr lang="es-ES_tradnl" dirty="0" smtClean="0"/>
          </a:p>
        </p:txBody>
      </p:sp>
      <p:sp>
        <p:nvSpPr>
          <p:cNvPr id="10" name="9 Rectángulo"/>
          <p:cNvSpPr/>
          <p:nvPr/>
        </p:nvSpPr>
        <p:spPr>
          <a:xfrm>
            <a:off x="5286380" y="4997247"/>
            <a:ext cx="2571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err="1" smtClean="0"/>
              <a:t>Scientific</a:t>
            </a:r>
            <a:r>
              <a:rPr lang="es-ES_tradnl" dirty="0" smtClean="0"/>
              <a:t> and </a:t>
            </a:r>
            <a:r>
              <a:rPr lang="es-ES_tradnl" dirty="0" err="1" smtClean="0"/>
              <a:t>technological</a:t>
            </a:r>
            <a:r>
              <a:rPr lang="es-ES_tradnl" dirty="0" smtClean="0"/>
              <a:t> </a:t>
            </a:r>
            <a:r>
              <a:rPr lang="es-ES_tradnl" dirty="0" err="1" smtClean="0"/>
              <a:t>community</a:t>
            </a:r>
            <a:endParaRPr lang="es-ES_tradnl" dirty="0" smtClean="0"/>
          </a:p>
        </p:txBody>
      </p:sp>
      <p:sp>
        <p:nvSpPr>
          <p:cNvPr id="11" name="10 Rectángulo"/>
          <p:cNvSpPr/>
          <p:nvPr/>
        </p:nvSpPr>
        <p:spPr>
          <a:xfrm>
            <a:off x="3857620" y="3056279"/>
            <a:ext cx="2571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dirty="0" err="1" smtClean="0"/>
              <a:t>Children</a:t>
            </a:r>
            <a:r>
              <a:rPr lang="es-ES_tradnl" dirty="0" smtClean="0"/>
              <a:t> and </a:t>
            </a:r>
            <a:r>
              <a:rPr lang="es-ES_tradnl" dirty="0" err="1" smtClean="0"/>
              <a:t>youth</a:t>
            </a:r>
            <a:endParaRPr lang="es-ES_tradnl" dirty="0" smtClean="0"/>
          </a:p>
        </p:txBody>
      </p:sp>
      <p:sp>
        <p:nvSpPr>
          <p:cNvPr id="12" name="11 Rectángulo"/>
          <p:cNvSpPr/>
          <p:nvPr/>
        </p:nvSpPr>
        <p:spPr>
          <a:xfrm>
            <a:off x="6572296" y="3997115"/>
            <a:ext cx="2571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/>
              <a:t>Women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1142976" y="3997115"/>
            <a:ext cx="2571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dirty="0" err="1" smtClean="0"/>
              <a:t>Farmers</a:t>
            </a:r>
            <a:endParaRPr lang="es-ES_tradnl" dirty="0" smtClean="0"/>
          </a:p>
        </p:txBody>
      </p:sp>
      <p:sp>
        <p:nvSpPr>
          <p:cNvPr id="14" name="13 Rectángulo"/>
          <p:cNvSpPr/>
          <p:nvPr/>
        </p:nvSpPr>
        <p:spPr>
          <a:xfrm>
            <a:off x="2357454" y="4997247"/>
            <a:ext cx="2571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dirty="0" smtClean="0"/>
              <a:t>Non-</a:t>
            </a:r>
            <a:r>
              <a:rPr lang="es-ES_tradnl" dirty="0" err="1" smtClean="0"/>
              <a:t>governmental</a:t>
            </a:r>
            <a:r>
              <a:rPr lang="es-ES_tradnl" dirty="0" smtClean="0"/>
              <a:t> </a:t>
            </a:r>
            <a:r>
              <a:rPr lang="es-ES_tradnl" dirty="0" err="1" smtClean="0"/>
              <a:t>organizations</a:t>
            </a:r>
            <a:endParaRPr lang="es-ES_tradnl" dirty="0" smtClean="0"/>
          </a:p>
        </p:txBody>
      </p:sp>
      <p:sp>
        <p:nvSpPr>
          <p:cNvPr id="15" name="14 Rectángulo"/>
          <p:cNvSpPr/>
          <p:nvPr/>
        </p:nvSpPr>
        <p:spPr>
          <a:xfrm>
            <a:off x="1428760" y="4497181"/>
            <a:ext cx="2571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dirty="0" smtClean="0"/>
              <a:t>Business and </a:t>
            </a:r>
            <a:r>
              <a:rPr lang="es-ES_tradnl" dirty="0" err="1" smtClean="0"/>
              <a:t>industry</a:t>
            </a:r>
            <a:endParaRPr lang="es-ES_tradnl" dirty="0" smtClean="0"/>
          </a:p>
        </p:txBody>
      </p:sp>
      <p:cxnSp>
        <p:nvCxnSpPr>
          <p:cNvPr id="20" name="19 Conector recto de flecha"/>
          <p:cNvCxnSpPr>
            <a:endCxn id="11" idx="2"/>
          </p:cNvCxnSpPr>
          <p:nvPr/>
        </p:nvCxnSpPr>
        <p:spPr>
          <a:xfrm rot="16200000" flipV="1">
            <a:off x="4964901" y="3604198"/>
            <a:ext cx="357190" cy="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 rot="10800000">
            <a:off x="4286250" y="3639927"/>
            <a:ext cx="285750" cy="214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>
            <a:off x="6143636" y="421142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>
            <a:endCxn id="6" idx="1"/>
          </p:cNvCxnSpPr>
          <p:nvPr/>
        </p:nvCxnSpPr>
        <p:spPr>
          <a:xfrm>
            <a:off x="5857884" y="4500570"/>
            <a:ext cx="428628" cy="1812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 rot="16200000" flipH="1">
            <a:off x="5393537" y="4675776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 de flecha"/>
          <p:cNvCxnSpPr/>
          <p:nvPr/>
        </p:nvCxnSpPr>
        <p:spPr>
          <a:xfrm flipH="1">
            <a:off x="3786182" y="421142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 de flecha"/>
          <p:cNvCxnSpPr/>
          <p:nvPr/>
        </p:nvCxnSpPr>
        <p:spPr>
          <a:xfrm rot="10800000" flipV="1">
            <a:off x="4000496" y="4500570"/>
            <a:ext cx="428628" cy="1812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 de flecha"/>
          <p:cNvCxnSpPr/>
          <p:nvPr/>
        </p:nvCxnSpPr>
        <p:spPr>
          <a:xfrm rot="5400000">
            <a:off x="4607719" y="4675776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 de flecha"/>
          <p:cNvCxnSpPr/>
          <p:nvPr/>
        </p:nvCxnSpPr>
        <p:spPr>
          <a:xfrm rot="10800000" flipH="1">
            <a:off x="5786447" y="3639925"/>
            <a:ext cx="285750" cy="214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CuadroTexto"/>
          <p:cNvSpPr txBox="1"/>
          <p:nvPr/>
        </p:nvSpPr>
        <p:spPr>
          <a:xfrm>
            <a:off x="4788024" y="4005064"/>
            <a:ext cx="1957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 err="1" smtClean="0"/>
              <a:t>Major</a:t>
            </a:r>
            <a:r>
              <a:rPr lang="es-UY" dirty="0" smtClean="0"/>
              <a:t> </a:t>
            </a:r>
            <a:r>
              <a:rPr lang="es-UY" dirty="0" err="1" smtClean="0"/>
              <a:t>Groups</a:t>
            </a:r>
            <a:r>
              <a:rPr lang="es-UY" dirty="0" smtClean="0"/>
              <a:t> and</a:t>
            </a:r>
          </a:p>
          <a:p>
            <a:r>
              <a:rPr lang="es-UY" dirty="0" err="1" smtClean="0"/>
              <a:t>Stakeholders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CA" sz="1500" noProof="0" dirty="0" err="1" smtClean="0"/>
              <a:t>UNEP</a:t>
            </a:r>
            <a:r>
              <a:rPr lang="en-CA" sz="1500" noProof="0" dirty="0" smtClean="0"/>
              <a:t> Regional Consultative Meeting of Major Groups and Stakeholders in Latin America and the Caribbean</a:t>
            </a:r>
            <a:endParaRPr lang="en-CA" sz="1400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0166" y="1785926"/>
            <a:ext cx="7186634" cy="4340237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en-CA" b="1" noProof="0" dirty="0" smtClean="0"/>
              <a:t>Objectives</a:t>
            </a:r>
          </a:p>
          <a:p>
            <a:pPr marL="352425" lvl="0" indent="-352425" algn="just">
              <a:buFont typeface="Arial" pitchFamily="34" charset="0"/>
              <a:buChar char="•"/>
            </a:pPr>
            <a:r>
              <a:rPr lang="en-CA" noProof="0" dirty="0" smtClean="0"/>
              <a:t>To prepare the contributions of representatives of major groups and stakeholders in the region to global processes such as discussion of the post-2015 agenda and climate change. </a:t>
            </a:r>
          </a:p>
          <a:p>
            <a:pPr marL="352425" lvl="0" indent="-352425" algn="just">
              <a:buFont typeface="Arial" pitchFamily="34" charset="0"/>
              <a:buChar char="•"/>
            </a:pPr>
            <a:r>
              <a:rPr lang="en-CA" noProof="0" dirty="0" smtClean="0"/>
              <a:t>To identify opportunities to enhance the participation of major groups and stakeholders in policy-making processes at different levels.</a:t>
            </a:r>
          </a:p>
          <a:p>
            <a:pPr marL="352425" lvl="0" indent="-352425" algn="just">
              <a:buFont typeface="Arial" pitchFamily="34" charset="0"/>
              <a:buChar char="•"/>
            </a:pPr>
            <a:r>
              <a:rPr lang="en-CA" noProof="0" dirty="0" smtClean="0"/>
              <a:t>To foster dialogue and knowledge sharing between major groups and stakeholders in the region. </a:t>
            </a:r>
            <a:endParaRPr lang="en-CA" noProof="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Panama</a:t>
            </a: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City, 7 </a:t>
            </a:r>
            <a:r>
              <a:rPr kumimoji="0" lang="es-ES_tradnl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May</a:t>
            </a: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CA" sz="1500" noProof="0" dirty="0" err="1" smtClean="0"/>
              <a:t>UNEP</a:t>
            </a:r>
            <a:r>
              <a:rPr lang="en-CA" sz="1500" noProof="0" dirty="0" smtClean="0"/>
              <a:t> Regional Consultative Meeting of Major Groups and Stakeholders in Latin America and the Caribbean</a:t>
            </a:r>
            <a:endParaRPr lang="en-CA" sz="1400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0166" y="1785927"/>
            <a:ext cx="7186634" cy="2500330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en-CA" b="1" noProof="0" dirty="0" smtClean="0"/>
              <a:t>Expected outcomes</a:t>
            </a:r>
          </a:p>
          <a:p>
            <a:pPr lvl="0" algn="just"/>
            <a:r>
              <a:rPr lang="en-CA" noProof="0" dirty="0" smtClean="0"/>
              <a:t>Contributions to international environmental negotiation processes at different levels, with emphasis on: 1) </a:t>
            </a:r>
            <a:r>
              <a:rPr lang="en-CA" b="1" noProof="0" dirty="0" smtClean="0"/>
              <a:t>the </a:t>
            </a:r>
            <a:r>
              <a:rPr lang="en-CA" b="1" noProof="0" dirty="0" err="1" smtClean="0"/>
              <a:t>UNEP</a:t>
            </a:r>
            <a:r>
              <a:rPr lang="en-CA" b="1" noProof="0" dirty="0" smtClean="0"/>
              <a:t> policy-making process (</a:t>
            </a:r>
            <a:r>
              <a:rPr lang="en-CA" b="1" noProof="0" dirty="0" err="1" smtClean="0"/>
              <a:t>UNEA</a:t>
            </a:r>
            <a:r>
              <a:rPr lang="en-CA" b="1" noProof="0" dirty="0" smtClean="0"/>
              <a:t>, CPR, Regional Ministerial Forum, etc.)</a:t>
            </a:r>
            <a:r>
              <a:rPr lang="en-CA" noProof="0" dirty="0" smtClean="0"/>
              <a:t>; 2) the post-2015 agenda; 3) climate change; 4) sustainable production and consumption.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Panama</a:t>
            </a: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City, 7 </a:t>
            </a:r>
            <a:r>
              <a:rPr kumimoji="0" lang="es-ES_tradnl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May</a:t>
            </a: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214942" y="4429132"/>
            <a:ext cx="257173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200" dirty="0" smtClean="0"/>
              <a:t>Key </a:t>
            </a:r>
            <a:r>
              <a:rPr lang="es-ES_tradnl" sz="2200" dirty="0" err="1" smtClean="0"/>
              <a:t>messages</a:t>
            </a:r>
            <a:endParaRPr lang="es-ES_tradnl" sz="2200" dirty="0" smtClean="0"/>
          </a:p>
        </p:txBody>
      </p:sp>
      <p:sp>
        <p:nvSpPr>
          <p:cNvPr id="6" name="5 Rectángulo"/>
          <p:cNvSpPr/>
          <p:nvPr/>
        </p:nvSpPr>
        <p:spPr>
          <a:xfrm>
            <a:off x="2428876" y="4429132"/>
            <a:ext cx="257173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200" dirty="0" err="1" smtClean="0"/>
              <a:t>Statement</a:t>
            </a:r>
            <a:endParaRPr lang="es-ES_tradnl" sz="2200" dirty="0" smtClean="0"/>
          </a:p>
        </p:txBody>
      </p:sp>
      <p:cxnSp>
        <p:nvCxnSpPr>
          <p:cNvPr id="8" name="7 Conector recto de flecha"/>
          <p:cNvCxnSpPr/>
          <p:nvPr/>
        </p:nvCxnSpPr>
        <p:spPr>
          <a:xfrm rot="10800000" flipV="1">
            <a:off x="3714760" y="4143380"/>
            <a:ext cx="35717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Rectángulo"/>
          <p:cNvSpPr/>
          <p:nvPr/>
        </p:nvSpPr>
        <p:spPr>
          <a:xfrm>
            <a:off x="5286380" y="5214950"/>
            <a:ext cx="27146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dirty="0" smtClean="0"/>
              <a:t>MGSF, Regional Ministerial </a:t>
            </a:r>
            <a:r>
              <a:rPr lang="es-ES_tradnl" dirty="0" err="1" smtClean="0"/>
              <a:t>Forum</a:t>
            </a:r>
            <a:r>
              <a:rPr lang="es-ES_tradnl" dirty="0" smtClean="0"/>
              <a:t>, etc.</a:t>
            </a:r>
          </a:p>
        </p:txBody>
      </p:sp>
      <p:pic>
        <p:nvPicPr>
          <p:cNvPr id="3074" name="Picture 2" descr="http://unep.org/images/unea_logo.png"/>
          <p:cNvPicPr>
            <a:picLocks noChangeAspect="1" noChangeArrowheads="1"/>
          </p:cNvPicPr>
          <p:nvPr/>
        </p:nvPicPr>
        <p:blipFill>
          <a:blip r:embed="rId2" cstate="print"/>
          <a:srcRect t="-11746" b="39909"/>
          <a:stretch>
            <a:fillRect/>
          </a:stretch>
        </p:blipFill>
        <p:spPr bwMode="auto">
          <a:xfrm>
            <a:off x="2464579" y="5143512"/>
            <a:ext cx="2500330" cy="642942"/>
          </a:xfrm>
          <a:prstGeom prst="rect">
            <a:avLst/>
          </a:prstGeom>
          <a:noFill/>
        </p:spPr>
      </p:pic>
      <p:cxnSp>
        <p:nvCxnSpPr>
          <p:cNvPr id="28" name="27 Conector recto de flecha"/>
          <p:cNvCxnSpPr/>
          <p:nvPr/>
        </p:nvCxnSpPr>
        <p:spPr>
          <a:xfrm rot="10800000" flipH="1" flipV="1">
            <a:off x="5929338" y="4143380"/>
            <a:ext cx="35717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>
            <a:stCxn id="6" idx="2"/>
            <a:endCxn id="3074" idx="0"/>
          </p:cNvCxnSpPr>
          <p:nvPr/>
        </p:nvCxnSpPr>
        <p:spPr>
          <a:xfrm rot="5400000">
            <a:off x="3572998" y="5001765"/>
            <a:ext cx="28349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/>
          <p:nvPr/>
        </p:nvCxnSpPr>
        <p:spPr>
          <a:xfrm>
            <a:off x="4572000" y="4643446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 de flecha"/>
          <p:cNvCxnSpPr>
            <a:endCxn id="21" idx="0"/>
          </p:cNvCxnSpPr>
          <p:nvPr/>
        </p:nvCxnSpPr>
        <p:spPr>
          <a:xfrm flipH="1">
            <a:off x="6643702" y="4929992"/>
            <a:ext cx="794" cy="2849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 de flecha"/>
          <p:cNvCxnSpPr/>
          <p:nvPr/>
        </p:nvCxnSpPr>
        <p:spPr>
          <a:xfrm rot="10800000">
            <a:off x="5000628" y="550070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CA" sz="1500" noProof="0" dirty="0" err="1" smtClean="0"/>
              <a:t>UNEP</a:t>
            </a:r>
            <a:r>
              <a:rPr lang="en-CA" sz="1500" noProof="0" dirty="0" smtClean="0"/>
              <a:t> Regional Consultative Meeting of Major Groups and Stakeholders in Latin America and the Caribbean</a:t>
            </a:r>
            <a:endParaRPr lang="en-CA" sz="1400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0166" y="1785926"/>
            <a:ext cx="7186634" cy="4340237"/>
          </a:xfrm>
        </p:spPr>
        <p:txBody>
          <a:bodyPr>
            <a:normAutofit/>
          </a:bodyPr>
          <a:lstStyle/>
          <a:p>
            <a:r>
              <a:rPr lang="en-CA" b="1" noProof="0" dirty="0" smtClean="0"/>
              <a:t>Election of officers</a:t>
            </a:r>
          </a:p>
          <a:p>
            <a:pPr>
              <a:spcAft>
                <a:spcPts val="1800"/>
              </a:spcAft>
            </a:pPr>
            <a:r>
              <a:rPr lang="en-CA" noProof="0" dirty="0" smtClean="0"/>
              <a:t>1 Chair + 2 </a:t>
            </a:r>
            <a:r>
              <a:rPr lang="en-CA" noProof="0" dirty="0" err="1" smtClean="0"/>
              <a:t>Rapporteurs</a:t>
            </a:r>
            <a:endParaRPr lang="en-CA" noProof="0" dirty="0" smtClean="0"/>
          </a:p>
          <a:p>
            <a:pPr>
              <a:spcAft>
                <a:spcPts val="1200"/>
              </a:spcAft>
            </a:pPr>
            <a:r>
              <a:rPr lang="en-CA" u="sng" noProof="0" dirty="0" smtClean="0"/>
              <a:t>Chair:</a:t>
            </a:r>
          </a:p>
          <a:p>
            <a:r>
              <a:rPr lang="en-CA" noProof="0" dirty="0" smtClean="0"/>
              <a:t>Functions: </a:t>
            </a:r>
          </a:p>
          <a:p>
            <a:pPr indent="352425">
              <a:buFont typeface="Arial" pitchFamily="34" charset="0"/>
              <a:buChar char="•"/>
            </a:pPr>
            <a:r>
              <a:rPr lang="en-CA" noProof="0" dirty="0" smtClean="0"/>
              <a:t>To call the meeting to order</a:t>
            </a:r>
          </a:p>
          <a:p>
            <a:pPr indent="352425">
              <a:buFont typeface="Arial" pitchFamily="34" charset="0"/>
              <a:buChar char="•"/>
            </a:pPr>
            <a:r>
              <a:rPr lang="en-CA" noProof="0" dirty="0" smtClean="0"/>
              <a:t>To assign the floor</a:t>
            </a:r>
          </a:p>
          <a:p>
            <a:pPr indent="352425">
              <a:buFont typeface="Arial" pitchFamily="34" charset="0"/>
              <a:buChar char="•"/>
            </a:pPr>
            <a:r>
              <a:rPr lang="en-CA" noProof="0" dirty="0" smtClean="0"/>
              <a:t>To monitor adherence to the agenda</a:t>
            </a:r>
          </a:p>
          <a:p>
            <a:pPr indent="352425">
              <a:buFont typeface="Arial" pitchFamily="34" charset="0"/>
              <a:buChar char="•"/>
            </a:pPr>
            <a:r>
              <a:rPr lang="en-CA" noProof="0" dirty="0" smtClean="0"/>
              <a:t>To contribute to preparation of the outcomes document</a:t>
            </a:r>
          </a:p>
          <a:p>
            <a:pPr indent="352425">
              <a:buFont typeface="Arial" pitchFamily="34" charset="0"/>
              <a:buChar char="•"/>
            </a:pPr>
            <a:r>
              <a:rPr lang="en-CA" noProof="0" dirty="0" smtClean="0"/>
              <a:t>To contribute to preparation of the final report.</a:t>
            </a:r>
            <a:endParaRPr lang="en-CA" noProof="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Panama</a:t>
            </a: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City, 7 </a:t>
            </a:r>
            <a:r>
              <a:rPr kumimoji="0" lang="es-ES_tradnl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May</a:t>
            </a: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257808" cy="785818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CA" sz="1500" noProof="0" dirty="0" err="1" smtClean="0"/>
              <a:t>UNEP</a:t>
            </a:r>
            <a:r>
              <a:rPr lang="en-CA" sz="1500" noProof="0" dirty="0" smtClean="0"/>
              <a:t> Regional Consultative Meeting of Major Groups and Stakeholders in Latin America and the Caribbean</a:t>
            </a:r>
            <a:endParaRPr lang="en-CA" sz="1400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00166" y="1785926"/>
            <a:ext cx="7186634" cy="434023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CA" u="sng" noProof="0" dirty="0" err="1" smtClean="0"/>
              <a:t>Rapporteurs</a:t>
            </a:r>
            <a:r>
              <a:rPr lang="en-CA" u="sng" noProof="0" dirty="0" smtClean="0"/>
              <a:t>:</a:t>
            </a:r>
          </a:p>
          <a:p>
            <a:r>
              <a:rPr lang="en-CA" noProof="0" dirty="0" smtClean="0"/>
              <a:t>Functions: </a:t>
            </a:r>
          </a:p>
          <a:p>
            <a:pPr indent="352425">
              <a:buFont typeface="Arial" pitchFamily="34" charset="0"/>
              <a:buChar char="•"/>
            </a:pPr>
            <a:r>
              <a:rPr lang="en-CA" noProof="0" dirty="0" smtClean="0"/>
              <a:t>To take the minutes during the meeting</a:t>
            </a:r>
          </a:p>
          <a:p>
            <a:pPr indent="352425">
              <a:buFont typeface="Arial" pitchFamily="34" charset="0"/>
              <a:buChar char="•"/>
            </a:pPr>
            <a:r>
              <a:rPr lang="en-CA" noProof="0" dirty="0" smtClean="0"/>
              <a:t>To gather the contributions of working groups</a:t>
            </a:r>
          </a:p>
          <a:p>
            <a:pPr indent="352425">
              <a:buFont typeface="Arial" pitchFamily="34" charset="0"/>
              <a:buChar char="•"/>
            </a:pPr>
            <a:r>
              <a:rPr lang="en-CA" noProof="0" dirty="0" smtClean="0"/>
              <a:t>To gather the contributions of participants </a:t>
            </a:r>
          </a:p>
          <a:p>
            <a:pPr indent="352425">
              <a:buFont typeface="Arial" pitchFamily="34" charset="0"/>
              <a:buChar char="•"/>
            </a:pPr>
            <a:r>
              <a:rPr lang="en-CA" noProof="0" dirty="0" smtClean="0"/>
              <a:t>To coordinate the preparation of the outcomes document</a:t>
            </a:r>
          </a:p>
          <a:p>
            <a:pPr indent="352425">
              <a:buFont typeface="Arial" pitchFamily="34" charset="0"/>
              <a:buChar char="•"/>
            </a:pPr>
            <a:r>
              <a:rPr lang="en-CA" noProof="0" dirty="0" smtClean="0"/>
              <a:t>To contribute to the preparation of the final report.</a:t>
            </a:r>
            <a:endParaRPr lang="en-CA" noProof="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28992" y="714356"/>
            <a:ext cx="5257808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Panama</a:t>
            </a: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City, 7 </a:t>
            </a:r>
            <a:r>
              <a:rPr kumimoji="0" lang="es-ES_tradnl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May</a:t>
            </a:r>
            <a:r>
              <a:rPr kumimoji="0" lang="es-ES_tradnl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2015</a:t>
            </a:r>
            <a:endParaRPr kumimoji="0" lang="es-A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</TotalTime>
  <Words>1532</Words>
  <Application>Microsoft Office PowerPoint</Application>
  <PresentationFormat>Presentación en pantalla (4:3)</PresentationFormat>
  <Paragraphs>273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Tema de Office</vt:lpstr>
      <vt:lpstr>  REGIONAL CONSULTATIVE MEETING OF MAJOR GROUPS AND STAKEHOLDERS IN LATIN AMERICA AND THE CARIBBEAN 2015   </vt:lpstr>
      <vt:lpstr>UNEP Regional Consultative Meeting of Major Groups and Stakeholders in Latin America and the Caribbean</vt:lpstr>
      <vt:lpstr>UNEP Regional Consultative Meeting of Major Groups and Stakeholders in Latin America and the Caribbean</vt:lpstr>
      <vt:lpstr>UNEP Regional Consultative Meeting of Major Groups and Stakeholders in Latin America and the Caribbean</vt:lpstr>
      <vt:lpstr>UNEP Regional Consultative Meeting of Major Groups and Stakeholders in Latin America and the Caribbean</vt:lpstr>
      <vt:lpstr>UNEP Regional Consultative Meeting of Major Groups and Stakeholders in Latin America and the Caribbean</vt:lpstr>
      <vt:lpstr>UNEP Regional Consultative Meeting of Major Groups and Stakeholders in Latin America and the Caribbean</vt:lpstr>
      <vt:lpstr>UNEP Regional Consultative Meeting of Major Groups and Stakeholders in Latin America and the Caribbean</vt:lpstr>
      <vt:lpstr>UNEP Regional Consultative Meeting of Major Groups and Stakeholders in Latin America and the Caribbean</vt:lpstr>
      <vt:lpstr>UNEP Regional Consultative Meeting of Major Groups and Stakeholders in Latin America and the Caribbean</vt:lpstr>
      <vt:lpstr>UNEP Regional Consultative Meeting of Major Groups and Stakeholders in Latin America and the Caribbean</vt:lpstr>
      <vt:lpstr>UNEP Regional Consultative Meeting of Major Groups and Stakeholders in Latin America and the Caribbean</vt:lpstr>
      <vt:lpstr>UNEP Regional Consultative Meeting of Major Groups and Stakeholders in Latin America and the Caribbean</vt:lpstr>
      <vt:lpstr>UNEP Regional Consultative Meeting of Major Groups and Stakeholders in Latin America and the Caribbeanibe</vt:lpstr>
      <vt:lpstr>UNEP Regional Consultative Meeting of Major Groups and Stakeholders in Latin America and the Caribbean</vt:lpstr>
      <vt:lpstr>UNEP Regional Consultative Meeting of Major Groups and Stakeholders in Latin America and the Caribbean</vt:lpstr>
      <vt:lpstr>UNEP Regional Consultative Meeting of Major Groups and Stakeholders in Latin America and the Caribbean</vt:lpstr>
      <vt:lpstr>UNEP Regional Consultative Meeting of Major Groups and Stakeholders in Latin America and the Caribbean</vt:lpstr>
      <vt:lpstr>UNEP Regional Consultative Meeting of Major Groups and Stakeholders in Latin America and the Caribbean</vt:lpstr>
      <vt:lpstr>UNEP Regional Consultative Meeting of Major Groups and Stakeholders in Latin America and the Caribbean</vt:lpstr>
      <vt:lpstr>UNEP Regional Consultative Meeting of Major Groups and Stakeholders in Latin America and the Caribbeanribe</vt:lpstr>
      <vt:lpstr>UNEP Regional Consultative Meeting of Major Groups and Stakeholders in Latin America and the Caribbean</vt:lpstr>
      <vt:lpstr>UNEP Regional Consultative Meeting of Major Groups and Stakeholders in Latin America and the Caribbean</vt:lpstr>
      <vt:lpstr>UNEP Regional Consultative Meeting of Major Groups and Stakeholders in Latin America and the Caribbean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cecilia</dc:creator>
  <cp:lastModifiedBy>valeiras</cp:lastModifiedBy>
  <cp:revision>131</cp:revision>
  <dcterms:created xsi:type="dcterms:W3CDTF">2015-05-03T15:45:00Z</dcterms:created>
  <dcterms:modified xsi:type="dcterms:W3CDTF">2015-05-05T16:04:28Z</dcterms:modified>
</cp:coreProperties>
</file>