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8" r:id="rId6"/>
    <p:sldId id="263" r:id="rId7"/>
    <p:sldId id="262" r:id="rId8"/>
    <p:sldId id="272" r:id="rId9"/>
    <p:sldId id="266" r:id="rId10"/>
    <p:sldId id="265" r:id="rId11"/>
    <p:sldId id="293" r:id="rId12"/>
    <p:sldId id="267" r:id="rId13"/>
    <p:sldId id="268" r:id="rId14"/>
    <p:sldId id="269" r:id="rId15"/>
    <p:sldId id="270" r:id="rId16"/>
    <p:sldId id="279" r:id="rId17"/>
    <p:sldId id="284" r:id="rId18"/>
    <p:sldId id="285" r:id="rId19"/>
    <p:sldId id="286" r:id="rId20"/>
    <p:sldId id="287" r:id="rId21"/>
    <p:sldId id="290" r:id="rId22"/>
    <p:sldId id="289" r:id="rId23"/>
    <p:sldId id="291" r:id="rId24"/>
    <p:sldId id="292" r:id="rId2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7290" y="2130425"/>
            <a:ext cx="7100910" cy="1470025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6CD796-AD07-41DA-BABD-43FEAE2ADDBF}" type="datetimeFigureOut">
              <a:rPr lang="es-AR" smtClean="0"/>
              <a:pPr/>
              <a:t>07/05/2015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7E98AD-B458-413C-96F1-18B144282E2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6CD796-AD07-41DA-BABD-43FEAE2ADDBF}" type="datetimeFigureOut">
              <a:rPr lang="es-AR" smtClean="0"/>
              <a:pPr/>
              <a:t>07/05/2015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7E98AD-B458-413C-96F1-18B144282E2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6CD796-AD07-41DA-BABD-43FEAE2ADDBF}" type="datetimeFigureOut">
              <a:rPr lang="es-AR" smtClean="0"/>
              <a:pPr/>
              <a:t>07/05/2015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7E98AD-B458-413C-96F1-18B144282E2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6CD796-AD07-41DA-BABD-43FEAE2ADDBF}" type="datetimeFigureOut">
              <a:rPr lang="es-AR" smtClean="0"/>
              <a:pPr/>
              <a:t>07/05/2015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7E98AD-B458-413C-96F1-18B144282E2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6CD796-AD07-41DA-BABD-43FEAE2ADDBF}" type="datetimeFigureOut">
              <a:rPr lang="es-AR" smtClean="0"/>
              <a:pPr/>
              <a:t>07/05/2015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7E98AD-B458-413C-96F1-18B144282E2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6CD796-AD07-41DA-BABD-43FEAE2ADDBF}" type="datetimeFigureOut">
              <a:rPr lang="es-AR" smtClean="0"/>
              <a:pPr/>
              <a:t>07/05/2015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7E98AD-B458-413C-96F1-18B144282E2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6CD796-AD07-41DA-BABD-43FEAE2ADDBF}" type="datetimeFigureOut">
              <a:rPr lang="es-AR" smtClean="0"/>
              <a:pPr/>
              <a:t>07/05/2015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7E98AD-B458-413C-96F1-18B144282E2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6CD796-AD07-41DA-BABD-43FEAE2ADDBF}" type="datetimeFigureOut">
              <a:rPr lang="es-AR" smtClean="0"/>
              <a:pPr/>
              <a:t>07/05/2015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7E98AD-B458-413C-96F1-18B144282E2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6CD796-AD07-41DA-BABD-43FEAE2ADDBF}" type="datetimeFigureOut">
              <a:rPr lang="es-AR" smtClean="0"/>
              <a:pPr/>
              <a:t>07/05/2015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7E98AD-B458-413C-96F1-18B144282E2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6CD796-AD07-41DA-BABD-43FEAE2ADDBF}" type="datetimeFigureOut">
              <a:rPr lang="es-AR" smtClean="0"/>
              <a:pPr/>
              <a:t>07/05/2015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7E98AD-B458-413C-96F1-18B144282E2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6CD796-AD07-41DA-BABD-43FEAE2ADDBF}" type="datetimeFigureOut">
              <a:rPr lang="es-AR" smtClean="0"/>
              <a:pPr/>
              <a:t>07/05/2015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7E98AD-B458-413C-96F1-18B144282E2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8992" y="274638"/>
            <a:ext cx="52578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57290" y="1600200"/>
            <a:ext cx="732951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41325" indent="-268288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25488" indent="-284163" algn="l" defTabSz="914400" rtl="0" eaLnBrk="1" latinLnBrk="0" hangingPunct="1">
        <a:spcBef>
          <a:spcPct val="20000"/>
        </a:spcBef>
        <a:buFont typeface="Calibri" pitchFamily="34" charset="0"/>
        <a:buChar char="₋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14480" y="1628800"/>
            <a:ext cx="6858048" cy="1912903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es-ES_tradnl" sz="2400" dirty="0" smtClean="0">
                <a:ea typeface="Times New Roman"/>
                <a:cs typeface="Times New Roman"/>
              </a:rPr>
              <a:t> </a:t>
            </a:r>
            <a:r>
              <a:rPr lang="es-PA" sz="2400" dirty="0" smtClean="0">
                <a:latin typeface="Cambria"/>
                <a:ea typeface="Times New Roman"/>
                <a:cs typeface="Times New Roman"/>
              </a:rPr>
              <a:t/>
            </a:r>
            <a:br>
              <a:rPr lang="es-PA" sz="2400" dirty="0" smtClean="0">
                <a:latin typeface="Cambria"/>
                <a:ea typeface="Times New Roman"/>
                <a:cs typeface="Times New Roman"/>
              </a:rPr>
            </a:br>
            <a:r>
              <a:rPr lang="es-ES_tradnl" sz="2400" dirty="0" smtClean="0">
                <a:ea typeface="Times New Roman"/>
                <a:cs typeface="Times New Roman"/>
              </a:rPr>
              <a:t>REUNIÓN REGIONAL DE CONSULTA DE GRUPOS PRINCIPALES Y ACTORES RELEVANTES DE AMÉRICA LATINA Y EL CARIBE 2015</a:t>
            </a:r>
            <a:r>
              <a:rPr lang="es-PA" sz="2400" dirty="0" smtClean="0">
                <a:latin typeface="Cambria"/>
                <a:ea typeface="Times New Roman"/>
                <a:cs typeface="Times New Roman"/>
              </a:rPr>
              <a:t/>
            </a:r>
            <a:br>
              <a:rPr lang="es-PA" sz="2400" dirty="0" smtClean="0">
                <a:latin typeface="Cambria"/>
                <a:ea typeface="Times New Roman"/>
                <a:cs typeface="Times New Roman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43042" y="3886200"/>
            <a:ext cx="6929486" cy="1752600"/>
          </a:xfrm>
        </p:spPr>
        <p:txBody>
          <a:bodyPr>
            <a:normAutofit/>
          </a:bodyPr>
          <a:lstStyle/>
          <a:p>
            <a:r>
              <a:rPr lang="es-AR" sz="2000" dirty="0" smtClean="0"/>
              <a:t/>
            </a:r>
            <a:br>
              <a:rPr lang="es-AR" sz="2000" dirty="0" smtClean="0"/>
            </a:br>
            <a:r>
              <a:rPr lang="es-AR" sz="2000" dirty="0" smtClean="0"/>
              <a:t>7</a:t>
            </a:r>
            <a:r>
              <a:rPr lang="es-ES_tradnl" sz="2000" dirty="0" smtClean="0"/>
              <a:t> de mayo de 2015</a:t>
            </a:r>
          </a:p>
          <a:p>
            <a:r>
              <a:rPr lang="es-PA" sz="2000" dirty="0" smtClean="0"/>
              <a:t>Hotel Country </a:t>
            </a:r>
            <a:r>
              <a:rPr lang="es-PA" sz="2000" dirty="0" err="1" smtClean="0"/>
              <a:t>Inn</a:t>
            </a:r>
            <a:r>
              <a:rPr lang="es-PA" sz="2000" dirty="0" smtClean="0"/>
              <a:t> &amp; Suites Panamá Canal</a:t>
            </a:r>
          </a:p>
          <a:p>
            <a:r>
              <a:rPr lang="es-ES_tradnl" sz="2000" dirty="0" smtClean="0"/>
              <a:t>Ciudad de Panamá, Panamá</a:t>
            </a:r>
            <a:r>
              <a:rPr lang="es-AR" sz="2000" dirty="0" smtClean="0"/>
              <a:t/>
            </a:r>
            <a:br>
              <a:rPr lang="es-AR" sz="2000" dirty="0" smtClean="0"/>
            </a:br>
            <a:endParaRPr lang="es-A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_tradnl" sz="1500" dirty="0" smtClean="0"/>
              <a:t>Reunión Regional de Consulta del PNUMA con </a:t>
            </a:r>
            <a:r>
              <a:rPr lang="es-ES_tradnl" sz="1500" dirty="0"/>
              <a:t>l</a:t>
            </a:r>
            <a:r>
              <a:rPr lang="es-ES_tradnl" sz="1500" dirty="0" smtClean="0"/>
              <a:t>os Grupos Principales y Actores Relevantes de América Latina y el Caribe</a:t>
            </a:r>
            <a:endParaRPr lang="es-AR" sz="1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6"/>
            <a:ext cx="7186634" cy="434023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s-AR" b="1" dirty="0" smtClean="0"/>
              <a:t>Elección de autoridades</a:t>
            </a:r>
          </a:p>
          <a:p>
            <a:r>
              <a:rPr lang="es-ES_tradnl" dirty="0" smtClean="0"/>
              <a:t>Propuesta de candidatos </a:t>
            </a:r>
            <a:r>
              <a:rPr lang="es-ES_tradnl" u="sng" dirty="0" smtClean="0"/>
              <a:t>por parte de terceros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Aceptación de las nominaciones por parte de los candidatos.</a:t>
            </a:r>
          </a:p>
          <a:p>
            <a:r>
              <a:rPr lang="es-ES_tradnl" dirty="0" smtClean="0"/>
              <a:t>Votación a mano alzada.</a:t>
            </a:r>
          </a:p>
          <a:p>
            <a:endParaRPr lang="es-ES_tradnl" dirty="0" smtClean="0"/>
          </a:p>
          <a:p>
            <a:pPr algn="ctr"/>
            <a:r>
              <a:rPr lang="es-ES_tradnl" dirty="0" smtClean="0"/>
              <a:t>Máximo un copresidente</a:t>
            </a:r>
          </a:p>
          <a:p>
            <a:pPr algn="ctr"/>
            <a:r>
              <a:rPr lang="es-ES_tradnl" dirty="0" smtClean="0"/>
              <a:t>Mínimo un relator para todo el evento. Además, habrá relatores por mesas </a:t>
            </a:r>
            <a:r>
              <a:rPr lang="es-ES_tradnl" smtClean="0"/>
              <a:t>de trabajo (un angloparlante y  un hispanoparlante).</a:t>
            </a:r>
            <a:endParaRPr lang="es-ES_tradnl" dirty="0" smtClean="0"/>
          </a:p>
          <a:p>
            <a:pPr algn="ctr"/>
            <a:r>
              <a:rPr lang="es-ES_tradnl" u="sng" dirty="0" smtClean="0"/>
              <a:t>No es equivalente a representantes regionales.</a:t>
            </a:r>
            <a:endParaRPr lang="es-AR" u="sng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Ciudad de Panamá, 7 de mayo de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_tradnl" sz="1500" dirty="0" smtClean="0"/>
              <a:t>Reunión Regional de Consulta del PNUMA con </a:t>
            </a:r>
            <a:r>
              <a:rPr lang="es-ES_tradnl" sz="1500" dirty="0"/>
              <a:t>l</a:t>
            </a:r>
            <a:r>
              <a:rPr lang="es-ES_tradnl" sz="1500" dirty="0" smtClean="0"/>
              <a:t>os Grupos Principales y Actores Relevantes de América Latina y el Caribe</a:t>
            </a:r>
            <a:endParaRPr lang="es-AR" sz="1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6"/>
            <a:ext cx="7186634" cy="434023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s-AR" b="1" dirty="0" smtClean="0"/>
              <a:t>Mesas de trabajo</a:t>
            </a:r>
          </a:p>
          <a:p>
            <a:pPr>
              <a:spcAft>
                <a:spcPts val="1200"/>
              </a:spcAft>
            </a:pPr>
            <a:r>
              <a:rPr lang="es-AR" dirty="0" smtClean="0"/>
              <a:t>Para la formación de las mesas de trabajo, los participantes se dividirán en dos grupos de doce personas.</a:t>
            </a:r>
          </a:p>
          <a:p>
            <a:pPr>
              <a:spcAft>
                <a:spcPts val="1200"/>
              </a:spcAft>
            </a:pPr>
            <a:endParaRPr lang="es-AR" b="1" dirty="0" smtClean="0"/>
          </a:p>
          <a:p>
            <a:pPr>
              <a:spcAft>
                <a:spcPts val="1200"/>
              </a:spcAft>
            </a:pPr>
            <a:r>
              <a:rPr lang="es-AR" dirty="0" smtClean="0"/>
              <a:t>Cada mesa debe escoger dos relatores </a:t>
            </a:r>
            <a:r>
              <a:rPr lang="es-ES_tradnl" dirty="0" smtClean="0"/>
              <a:t>(un angloparlante y  un hispanoparlante) para poder tener los mensajes en los dos idiomas.</a:t>
            </a:r>
          </a:p>
          <a:p>
            <a:pPr>
              <a:spcAft>
                <a:spcPts val="1200"/>
              </a:spcAft>
            </a:pPr>
            <a:endParaRPr lang="es-AR" b="1" dirty="0" smtClean="0"/>
          </a:p>
          <a:p>
            <a:pPr>
              <a:spcAft>
                <a:spcPts val="1200"/>
              </a:spcAft>
            </a:pPr>
            <a:endParaRPr lang="es-AR" u="sng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Ciudad de Panamá, 7 de mayo de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_tradnl" sz="1500" dirty="0" smtClean="0"/>
              <a:t>Reunión Regional de Consulta del PNUMA con </a:t>
            </a:r>
            <a:r>
              <a:rPr lang="es-ES_tradnl" sz="1500" dirty="0"/>
              <a:t>l</a:t>
            </a:r>
            <a:r>
              <a:rPr lang="es-ES_tradnl" sz="1500" dirty="0" smtClean="0"/>
              <a:t>os Grupos Principales y Actores Relevantes de América Latina y el Caribe</a:t>
            </a:r>
            <a:endParaRPr lang="es-AR" sz="1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6"/>
            <a:ext cx="7186634" cy="434023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s-AR" b="1" dirty="0" smtClean="0"/>
              <a:t>Aprobación de la agenda</a:t>
            </a:r>
          </a:p>
          <a:p>
            <a:r>
              <a:rPr lang="es-ES_tradnl" dirty="0" smtClean="0"/>
              <a:t>Lectura + (propuestas) + aprobación</a:t>
            </a:r>
          </a:p>
          <a:p>
            <a:endParaRPr lang="es-ES_tradnl" dirty="0" smtClean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Ciudad de Panamá, 7 de mayo de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571604" y="3000372"/>
          <a:ext cx="7358114" cy="2714644"/>
        </p:xfrm>
        <a:graphic>
          <a:graphicData uri="http://schemas.openxmlformats.org/drawingml/2006/table">
            <a:tbl>
              <a:tblPr/>
              <a:tblGrid>
                <a:gridCol w="1197087"/>
                <a:gridCol w="6161027"/>
              </a:tblGrid>
              <a:tr h="246786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Calibri"/>
                          <a:ea typeface="Times New Roman"/>
                          <a:cs typeface="Times New Roman"/>
                        </a:rPr>
                        <a:t>Sesión 1: Apertura (plenario)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2467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Calibri"/>
                          <a:ea typeface="Times New Roman"/>
                          <a:cs typeface="Times New Roman"/>
                        </a:rPr>
                        <a:t>8:30 – 9:00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Calibri"/>
                          <a:ea typeface="Times New Roman"/>
                          <a:cs typeface="Times New Roman"/>
                        </a:rPr>
                        <a:t>Apertura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39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Cambria"/>
                        <a:buChar char="-"/>
                      </a:pPr>
                      <a:r>
                        <a:rPr lang="es-ES_tradnl" sz="1400" dirty="0">
                          <a:latin typeface="Calibri"/>
                          <a:ea typeface="Times New Roman"/>
                          <a:cs typeface="Times New Roman"/>
                        </a:rPr>
                        <a:t>Palabras de bienvenida</a:t>
                      </a:r>
                      <a:endParaRPr lang="es-AR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mbria"/>
                        <a:buChar char="-"/>
                      </a:pPr>
                      <a:r>
                        <a:rPr lang="es-ES_tradnl" sz="1400" dirty="0">
                          <a:latin typeface="Calibri"/>
                          <a:ea typeface="Times New Roman"/>
                          <a:cs typeface="Times New Roman"/>
                        </a:rPr>
                        <a:t>Presentación de los asistentes</a:t>
                      </a:r>
                      <a:endParaRPr lang="es-AR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mbria"/>
                        <a:buChar char="-"/>
                      </a:pPr>
                      <a:r>
                        <a:rPr lang="es-ES_tradnl" sz="1400" dirty="0">
                          <a:latin typeface="Calibri"/>
                          <a:ea typeface="Times New Roman"/>
                          <a:cs typeface="Times New Roman"/>
                        </a:rPr>
                        <a:t>Objetivos y resultados esperados</a:t>
                      </a:r>
                      <a:endParaRPr lang="es-AR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mbria"/>
                        <a:buChar char="-"/>
                      </a:pPr>
                      <a:r>
                        <a:rPr lang="es-ES_tradnl" sz="1400" dirty="0">
                          <a:latin typeface="Calibri"/>
                          <a:ea typeface="Times New Roman"/>
                          <a:cs typeface="Times New Roman"/>
                        </a:rPr>
                        <a:t>Elección de autoridades</a:t>
                      </a:r>
                      <a:endParaRPr lang="es-AR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mbria"/>
                        <a:buChar char="-"/>
                      </a:pPr>
                      <a:r>
                        <a:rPr lang="es-ES_tradnl" sz="1400" dirty="0">
                          <a:latin typeface="Calibri"/>
                          <a:ea typeface="Times New Roman"/>
                          <a:cs typeface="Times New Roman"/>
                        </a:rPr>
                        <a:t>Aprobación de la agenda de la reunión</a:t>
                      </a:r>
                      <a:endParaRPr lang="es-A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7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Calibri"/>
                          <a:ea typeface="Times New Roman"/>
                          <a:cs typeface="Times New Roman"/>
                        </a:rPr>
                        <a:t>9:00 – 9:20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Calibri"/>
                          <a:ea typeface="Times New Roman"/>
                          <a:cs typeface="Times New Roman"/>
                        </a:rPr>
                        <a:t>Informes de los representantes regionales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3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Cambria"/>
                        <a:buChar char="-"/>
                      </a:pPr>
                      <a:r>
                        <a:rPr lang="es-ES_tradnl" sz="1400" dirty="0">
                          <a:latin typeface="Calibri"/>
                          <a:ea typeface="Times New Roman"/>
                          <a:cs typeface="Times New Roman"/>
                        </a:rPr>
                        <a:t>Foro Global de los Grupos Principales y Actores Relevantes.</a:t>
                      </a:r>
                      <a:endParaRPr lang="es-AR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mbria"/>
                        <a:buChar char="-"/>
                      </a:pPr>
                      <a:r>
                        <a:rPr lang="es-ES_tradnl" sz="1400" dirty="0">
                          <a:latin typeface="Calibri"/>
                          <a:ea typeface="Times New Roman"/>
                          <a:cs typeface="Times New Roman"/>
                        </a:rPr>
                        <a:t>Foro de Ministros de Medio Ambiente de ALC.</a:t>
                      </a:r>
                      <a:endParaRPr lang="es-AR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mbria"/>
                        <a:buChar char="-"/>
                      </a:pPr>
                      <a:r>
                        <a:rPr lang="es-ES_tradnl" sz="1400" dirty="0">
                          <a:latin typeface="Calibri"/>
                          <a:ea typeface="Times New Roman"/>
                          <a:cs typeface="Times New Roman"/>
                        </a:rPr>
                        <a:t>Asamblea de las Naciones Unidas para el Medio Ambiente.</a:t>
                      </a:r>
                      <a:endParaRPr lang="es-A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_tradnl" sz="1500" dirty="0" smtClean="0"/>
              <a:t>Reunión Regional de Consulta del PNUMA con </a:t>
            </a:r>
            <a:r>
              <a:rPr lang="es-ES_tradnl" sz="1500" dirty="0"/>
              <a:t>l</a:t>
            </a:r>
            <a:r>
              <a:rPr lang="es-ES_tradnl" sz="1500" dirty="0" smtClean="0"/>
              <a:t>os Grupos Principales y Actores Relevantes de América Latina y el Caribe</a:t>
            </a:r>
            <a:endParaRPr lang="es-AR" sz="140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Ciudad de Panamá, 7 de mayo de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567180" y="1571612"/>
          <a:ext cx="7362538" cy="4267200"/>
        </p:xfrm>
        <a:graphic>
          <a:graphicData uri="http://schemas.openxmlformats.org/drawingml/2006/table">
            <a:tbl>
              <a:tblPr/>
              <a:tblGrid>
                <a:gridCol w="1297624"/>
                <a:gridCol w="6064914"/>
              </a:tblGrid>
              <a:tr h="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latin typeface="Calibri"/>
                          <a:ea typeface="Times New Roman"/>
                          <a:cs typeface="Times New Roman"/>
                        </a:rPr>
                        <a:t>Sesión 2: Mesas de trabajo (plenario y grupos)</a:t>
                      </a:r>
                      <a:endParaRPr lang="es-A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Calibri"/>
                          <a:ea typeface="Times New Roman"/>
                          <a:cs typeface="Times New Roman"/>
                        </a:rPr>
                        <a:t>9:30 – 9:50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Calibri"/>
                          <a:ea typeface="Times New Roman"/>
                          <a:cs typeface="Times New Roman"/>
                        </a:rPr>
                        <a:t>Estado actual, perspectivas a futuro e involucramiento de los </a:t>
                      </a:r>
                      <a:r>
                        <a:rPr lang="es-ES_tradnl" sz="1400" dirty="0" smtClean="0">
                          <a:latin typeface="Calibri"/>
                          <a:ea typeface="Times New Roman"/>
                          <a:cs typeface="Times New Roman"/>
                        </a:rPr>
                        <a:t>MG&amp;S </a:t>
                      </a:r>
                      <a:r>
                        <a:rPr lang="es-ES_tradnl" sz="1400" dirty="0">
                          <a:latin typeface="Calibri"/>
                          <a:ea typeface="Times New Roman"/>
                          <a:cs typeface="Times New Roman"/>
                        </a:rPr>
                        <a:t>en: </a:t>
                      </a:r>
                      <a:endParaRPr lang="es-AR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mbria"/>
                        <a:buChar char="-"/>
                      </a:pPr>
                      <a:r>
                        <a:rPr lang="es-ES_tradnl" sz="1400" dirty="0">
                          <a:latin typeface="Calibri"/>
                          <a:ea typeface="Times New Roman"/>
                          <a:cs typeface="Times New Roman"/>
                        </a:rPr>
                        <a:t>El ciclo de decisiones políticas del PNUMA</a:t>
                      </a:r>
                      <a:endParaRPr lang="es-AR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mbria"/>
                        <a:buChar char="-"/>
                      </a:pPr>
                      <a:r>
                        <a:rPr lang="es-ES_tradnl" sz="1400" dirty="0">
                          <a:latin typeface="Calibri"/>
                          <a:ea typeface="Times New Roman"/>
                          <a:cs typeface="Times New Roman"/>
                        </a:rPr>
                        <a:t>La COP 2015 en París</a:t>
                      </a:r>
                      <a:endParaRPr lang="es-A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Calibri"/>
                          <a:ea typeface="Times New Roman"/>
                          <a:cs typeface="Times New Roman"/>
                        </a:rPr>
                        <a:t>9:50 – 10:00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Calibri"/>
                          <a:ea typeface="Times New Roman"/>
                          <a:cs typeface="Times New Roman"/>
                        </a:rPr>
                        <a:t>Receso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Calibri"/>
                          <a:ea typeface="Times New Roman"/>
                          <a:cs typeface="Times New Roman"/>
                        </a:rPr>
                        <a:t>10:00 – 11:30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Calibri"/>
                          <a:ea typeface="Times New Roman"/>
                          <a:cs typeface="Times New Roman"/>
                        </a:rPr>
                        <a:t>Discusión y elaboración de mensajes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Calibri"/>
                          <a:ea typeface="Times New Roman"/>
                          <a:cs typeface="Times New Roman"/>
                        </a:rPr>
                        <a:t>11:30 – 12:30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Calibri"/>
                          <a:ea typeface="Times New Roman"/>
                          <a:cs typeface="Times New Roman"/>
                        </a:rPr>
                        <a:t>Presentación de resultados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Calibri"/>
                          <a:ea typeface="Times New Roman"/>
                          <a:cs typeface="Times New Roman"/>
                        </a:rPr>
                        <a:t>Almuerzo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Calibri"/>
                          <a:ea typeface="Times New Roman"/>
                          <a:cs typeface="Times New Roman"/>
                        </a:rPr>
                        <a:t>Sesión 3: Mesas de trabajo (plenario y grupos)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Calibri"/>
                          <a:ea typeface="Times New Roman"/>
                          <a:cs typeface="Times New Roman"/>
                        </a:rPr>
                        <a:t>14:00 – 14:20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Calibri"/>
                          <a:ea typeface="Times New Roman"/>
                          <a:cs typeface="Times New Roman"/>
                        </a:rPr>
                        <a:t>Estado actual, perspectivas a futuro, papel de la Sociedad Civil y diálogo breve en:</a:t>
                      </a:r>
                      <a:endParaRPr lang="es-AR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mbria"/>
                        <a:buChar char="-"/>
                      </a:pPr>
                      <a:r>
                        <a:rPr lang="es-ES_tradnl" sz="1400" dirty="0">
                          <a:latin typeface="Calibri"/>
                          <a:ea typeface="Times New Roman"/>
                          <a:cs typeface="Times New Roman"/>
                        </a:rPr>
                        <a:t>La Agenda Post-2015, incluyendo los Objetivos de Desarrollo Sostenible</a:t>
                      </a:r>
                      <a:endParaRPr lang="es-AR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mbria"/>
                        <a:buChar char="-"/>
                      </a:pPr>
                      <a:r>
                        <a:rPr lang="es-ES_tradnl" sz="1400" dirty="0">
                          <a:latin typeface="Calibri"/>
                          <a:ea typeface="Times New Roman"/>
                          <a:cs typeface="Times New Roman"/>
                        </a:rPr>
                        <a:t>Producción y Consumo Sostenible</a:t>
                      </a:r>
                      <a:endParaRPr lang="es-A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Calibri"/>
                          <a:ea typeface="Times New Roman"/>
                          <a:cs typeface="Times New Roman"/>
                        </a:rPr>
                        <a:t>14:20 – 15:50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Calibri"/>
                          <a:ea typeface="Times New Roman"/>
                          <a:cs typeface="Times New Roman"/>
                        </a:rPr>
                        <a:t>Discusión y elaboración de mensajes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Calibri"/>
                          <a:ea typeface="Times New Roman"/>
                          <a:cs typeface="Times New Roman"/>
                        </a:rPr>
                        <a:t>15:50 – 16:00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Calibri"/>
                          <a:ea typeface="Times New Roman"/>
                          <a:cs typeface="Times New Roman"/>
                        </a:rPr>
                        <a:t>Receso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Calibri"/>
                          <a:ea typeface="Times New Roman"/>
                          <a:cs typeface="Times New Roman"/>
                        </a:rPr>
                        <a:t>16:00 – 17:00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Calibri"/>
                          <a:ea typeface="Times New Roman"/>
                          <a:cs typeface="Times New Roman"/>
                        </a:rPr>
                        <a:t>Presentación de resultados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Calibri"/>
                          <a:ea typeface="Times New Roman"/>
                          <a:cs typeface="Times New Roman"/>
                        </a:rPr>
                        <a:t>Sesión 4: Clausura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Calibri"/>
                          <a:ea typeface="Times New Roman"/>
                          <a:cs typeface="Times New Roman"/>
                        </a:rPr>
                        <a:t>17:00 – 17:45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Calibri"/>
                          <a:ea typeface="Times New Roman"/>
                          <a:cs typeface="Times New Roman"/>
                        </a:rPr>
                        <a:t>Elaboración de recomendaciones y conclusiones</a:t>
                      </a:r>
                      <a:endParaRPr lang="es-AR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Calibri"/>
                          <a:ea typeface="Times New Roman"/>
                          <a:cs typeface="Times New Roman"/>
                        </a:rPr>
                        <a:t>17:45 – 18:30</a:t>
                      </a:r>
                      <a:endParaRPr lang="es-A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Calibri"/>
                          <a:ea typeface="Times New Roman"/>
                          <a:cs typeface="Times New Roman"/>
                        </a:rPr>
                        <a:t>Conclusiones de la reunión</a:t>
                      </a:r>
                      <a:endParaRPr lang="es-AR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Calibri"/>
                          <a:ea typeface="Times New Roman"/>
                          <a:cs typeface="Times New Roman"/>
                        </a:rPr>
                        <a:t>Selección de representantes regionales </a:t>
                      </a:r>
                      <a:endParaRPr lang="es-AR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Calibri"/>
                          <a:ea typeface="Times New Roman"/>
                          <a:cs typeface="Times New Roman"/>
                        </a:rPr>
                        <a:t>Palabras de cierre</a:t>
                      </a:r>
                      <a:endParaRPr lang="es-AR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_tradnl" sz="1500" dirty="0" smtClean="0"/>
              <a:t>Reunión Regional de Consulta del PNUMA con </a:t>
            </a:r>
            <a:r>
              <a:rPr lang="es-ES_tradnl" sz="1500" dirty="0"/>
              <a:t>l</a:t>
            </a:r>
            <a:r>
              <a:rPr lang="es-ES_tradnl" sz="1500" dirty="0" smtClean="0"/>
              <a:t>os Grupos Principales y Actores Relevantes de América Latina y el Caribe</a:t>
            </a:r>
            <a:endParaRPr lang="es-AR" sz="1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6"/>
            <a:ext cx="7186634" cy="4340237"/>
          </a:xfrm>
        </p:spPr>
        <p:txBody>
          <a:bodyPr>
            <a:normAutofit/>
          </a:bodyPr>
          <a:lstStyle/>
          <a:p>
            <a:r>
              <a:rPr lang="es-ES_tradnl" b="1" dirty="0" smtClean="0"/>
              <a:t>Rendición de cuentas de los representantes regionales (20’)</a:t>
            </a:r>
          </a:p>
          <a:p>
            <a:r>
              <a:rPr lang="es-ES_tradnl" dirty="0" smtClean="0"/>
              <a:t>Srta. Dalia Márquez, OVJNU.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Ciudad de Panamá, 7 de mayo de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 descr="http://www.pnuma.org/informacion/comunicados/2014/20140311/image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6434" y="4312659"/>
            <a:ext cx="2502988" cy="1545233"/>
          </a:xfrm>
          <a:prstGeom prst="rect">
            <a:avLst/>
          </a:prstGeom>
          <a:noFill/>
        </p:spPr>
      </p:pic>
      <p:pic>
        <p:nvPicPr>
          <p:cNvPr id="27650" name="Picture 2" descr="http://www.unep.org/civil-society/portals/24105/images/Events/Logo/lo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71724" y="4256672"/>
            <a:ext cx="2786082" cy="1529782"/>
          </a:xfrm>
          <a:prstGeom prst="rect">
            <a:avLst/>
          </a:prstGeom>
          <a:noFill/>
        </p:spPr>
      </p:pic>
      <p:pic>
        <p:nvPicPr>
          <p:cNvPr id="27652" name="Picture 4" descr="http://www.unep.org/civil-society/portals/24105/images/Events/Logo/GMGSF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00286" y="2857496"/>
            <a:ext cx="5829300" cy="1219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_tradnl" sz="1500" dirty="0" smtClean="0"/>
              <a:t>Reunión Regional de Consulta del PNUMA con </a:t>
            </a:r>
            <a:r>
              <a:rPr lang="es-ES_tradnl" sz="1500" dirty="0"/>
              <a:t>l</a:t>
            </a:r>
            <a:r>
              <a:rPr lang="es-ES_tradnl" sz="1500" dirty="0" smtClean="0"/>
              <a:t>os Grupos Principales y Actores Relevantes de América Latina y el Caribe</a:t>
            </a:r>
            <a:endParaRPr lang="es-AR" sz="1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71604" y="1571613"/>
            <a:ext cx="2286016" cy="571503"/>
          </a:xfrm>
        </p:spPr>
        <p:txBody>
          <a:bodyPr anchor="ctr" anchorCtr="0">
            <a:normAutofit/>
          </a:bodyPr>
          <a:lstStyle/>
          <a:p>
            <a:pPr>
              <a:spcAft>
                <a:spcPts val="1200"/>
              </a:spcAft>
            </a:pPr>
            <a:r>
              <a:rPr lang="es-AR" b="1" dirty="0" smtClean="0"/>
              <a:t>Sesiones 2 y 3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Ciudad de Panamá, 7 de mayo de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1643042" y="2214554"/>
          <a:ext cx="5786477" cy="171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458"/>
                <a:gridCol w="2441187"/>
                <a:gridCol w="1717832"/>
              </a:tblGrid>
              <a:tr h="426002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Plenario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Grupos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Plenario</a:t>
                      </a:r>
                      <a:endParaRPr lang="es-AR" dirty="0"/>
                    </a:p>
                  </a:txBody>
                  <a:tcPr/>
                </a:tc>
              </a:tr>
              <a:tr h="1288510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Presentaciones</a:t>
                      </a:r>
                      <a:endParaRPr lang="es-A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S_tradnl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Ciclo de decisiones políticas del PNUMA</a:t>
                      </a:r>
                      <a:endParaRPr kumimoji="0" lang="es-AR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S_tradnl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COP 2015, UNFCCC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Resultados</a:t>
                      </a:r>
                    </a:p>
                    <a:p>
                      <a:pPr algn="ctr"/>
                      <a:r>
                        <a:rPr lang="es-AR" dirty="0" smtClean="0"/>
                        <a:t>(relatores)</a:t>
                      </a:r>
                      <a:endParaRPr lang="es-AR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5" name="14 Conector recto de flecha"/>
          <p:cNvCxnSpPr/>
          <p:nvPr/>
        </p:nvCxnSpPr>
        <p:spPr>
          <a:xfrm rot="16200000" flipH="1">
            <a:off x="3178959" y="3321843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 rot="5400000" flipH="1" flipV="1">
            <a:off x="3178960" y="2964653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rot="5400000">
            <a:off x="5607852" y="3321843"/>
            <a:ext cx="357190" cy="28575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 rot="16200000" flipV="1">
            <a:off x="5607851" y="2964653"/>
            <a:ext cx="357190" cy="28575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23 Tabla"/>
          <p:cNvGraphicFramePr>
            <a:graphicFrameLocks noGrp="1"/>
          </p:cNvGraphicFramePr>
          <p:nvPr/>
        </p:nvGraphicFramePr>
        <p:xfrm>
          <a:off x="1643042" y="4071942"/>
          <a:ext cx="5786477" cy="2000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458"/>
                <a:gridCol w="2441187"/>
                <a:gridCol w="1717832"/>
              </a:tblGrid>
              <a:tr h="482206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Plenario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Grupos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Plenario</a:t>
                      </a:r>
                      <a:endParaRPr lang="es-AR" dirty="0"/>
                    </a:p>
                  </a:txBody>
                  <a:tcPr/>
                </a:tc>
              </a:tr>
              <a:tr h="1518058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Presentaciones</a:t>
                      </a:r>
                      <a:endParaRPr lang="es-A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1200"/>
                        </a:spcAft>
                      </a:pPr>
                      <a:r>
                        <a:rPr lang="es-ES_trad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Agenda Post-2015, incluyendo ODS</a:t>
                      </a:r>
                      <a:endParaRPr lang="es-A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_trad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Producción y </a:t>
                      </a:r>
                      <a:br>
                        <a:rPr lang="es-ES_trad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ES_trad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Consumo Sostenible</a:t>
                      </a:r>
                      <a:endParaRPr kumimoji="0" lang="es-ES_tradnl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Resultados</a:t>
                      </a:r>
                    </a:p>
                    <a:p>
                      <a:pPr algn="ctr"/>
                      <a:r>
                        <a:rPr lang="es-AR" dirty="0" smtClean="0"/>
                        <a:t>(relatores)</a:t>
                      </a:r>
                      <a:endParaRPr lang="es-AR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25" name="24 Conector recto de flecha"/>
          <p:cNvCxnSpPr/>
          <p:nvPr/>
        </p:nvCxnSpPr>
        <p:spPr>
          <a:xfrm rot="16200000" flipH="1">
            <a:off x="3178959" y="5322107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 rot="5400000" flipH="1" flipV="1">
            <a:off x="3178960" y="4964917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 rot="5400000">
            <a:off x="5607852" y="5322108"/>
            <a:ext cx="357190" cy="28575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 rot="16200000" flipV="1">
            <a:off x="5607851" y="4964918"/>
            <a:ext cx="357190" cy="28575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28 Tabla"/>
          <p:cNvGraphicFramePr>
            <a:graphicFrameLocks noGrp="1"/>
          </p:cNvGraphicFramePr>
          <p:nvPr/>
        </p:nvGraphicFramePr>
        <p:xfrm>
          <a:off x="7572396" y="2214554"/>
          <a:ext cx="1143008" cy="3857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</a:tblGrid>
              <a:tr h="3857652">
                <a:tc>
                  <a:txBody>
                    <a:bodyPr/>
                    <a:lstStyle/>
                    <a:p>
                      <a:pPr algn="ctr"/>
                      <a:r>
                        <a:rPr lang="es-AR" sz="1800" dirty="0" smtClean="0"/>
                        <a:t>Documento de resultados</a:t>
                      </a:r>
                      <a:br>
                        <a:rPr lang="es-AR" sz="1800" dirty="0" smtClean="0"/>
                      </a:br>
                      <a:r>
                        <a:rPr lang="es-AR" sz="1800" b="0" dirty="0" smtClean="0"/>
                        <a:t>(asuntos sustantivos, no de forma)</a:t>
                      </a:r>
                      <a:endParaRPr lang="es-AR" sz="1800" b="0" dirty="0"/>
                    </a:p>
                  </a:txBody>
                  <a:tcPr vert="vert270" anchor="ctr"/>
                </a:tc>
              </a:tr>
            </a:tbl>
          </a:graphicData>
        </a:graphic>
      </p:graphicFrame>
      <p:sp>
        <p:nvSpPr>
          <p:cNvPr id="30" name="2 Marcador de contenido"/>
          <p:cNvSpPr txBox="1">
            <a:spLocks/>
          </p:cNvSpPr>
          <p:nvPr/>
        </p:nvSpPr>
        <p:spPr>
          <a:xfrm>
            <a:off x="7500958" y="1571612"/>
            <a:ext cx="1285884" cy="57150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A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Sesión 4</a:t>
            </a:r>
          </a:p>
        </p:txBody>
      </p:sp>
      <p:cxnSp>
        <p:nvCxnSpPr>
          <p:cNvPr id="31" name="30 Conector recto de flecha"/>
          <p:cNvCxnSpPr>
            <a:endCxn id="30" idx="1"/>
          </p:cNvCxnSpPr>
          <p:nvPr/>
        </p:nvCxnSpPr>
        <p:spPr>
          <a:xfrm>
            <a:off x="3428992" y="1857364"/>
            <a:ext cx="40719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_tradnl" sz="1500" dirty="0" smtClean="0"/>
              <a:t>Reunión Regional de Consulta del PNUMA con </a:t>
            </a:r>
            <a:r>
              <a:rPr lang="es-ES_tradnl" sz="1500" dirty="0"/>
              <a:t>l</a:t>
            </a:r>
            <a:r>
              <a:rPr lang="es-ES_tradnl" sz="1500" dirty="0" smtClean="0"/>
              <a:t>os Grupos Principales y Actores Relevantes de América Latina y el Caribe</a:t>
            </a:r>
            <a:endParaRPr lang="es-AR" sz="140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Ciudad de Panamá, 7 de mayo de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8" name="17 Tabla"/>
          <p:cNvGraphicFramePr>
            <a:graphicFrameLocks noGrp="1"/>
          </p:cNvGraphicFramePr>
          <p:nvPr/>
        </p:nvGraphicFramePr>
        <p:xfrm>
          <a:off x="1571604" y="1785926"/>
          <a:ext cx="7143800" cy="4147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0"/>
              </a:tblGrid>
              <a:tr h="5040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AR" dirty="0" smtClean="0"/>
                        <a:t>Sesión 2: Ciclo de decisiones políticas del PNUMA</a:t>
                      </a:r>
                      <a:endParaRPr lang="es-AR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AR" dirty="0" smtClean="0"/>
                        <a:t>Cecilia Iglesias (ONG) y José de Mesa (PNUMA)</a:t>
                      </a:r>
                      <a:endParaRPr lang="es-AR" dirty="0"/>
                    </a:p>
                  </a:txBody>
                  <a:tcPr anchor="ctr"/>
                </a:tc>
              </a:tr>
              <a:tr h="26353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AR" dirty="0" smtClean="0"/>
                        <a:t>Trabajo en grupo:</a:t>
                      </a:r>
                    </a:p>
                    <a:p>
                      <a:pPr marL="0" indent="1762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s-AR" baseline="0" dirty="0" smtClean="0"/>
                        <a:t>Mensaje 1</a:t>
                      </a:r>
                    </a:p>
                    <a:p>
                      <a:pPr marL="0" marR="0" indent="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AR" baseline="0" dirty="0" smtClean="0"/>
                        <a:t>Mensaje 2</a:t>
                      </a:r>
                    </a:p>
                    <a:p>
                      <a:pPr marL="0" marR="0" indent="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AR" baseline="0" dirty="0" smtClean="0"/>
                        <a:t>Mensaje 3</a:t>
                      </a:r>
                    </a:p>
                  </a:txBody>
                  <a:tcPr marL="90000" marR="90000" marT="108000" marB="46800"/>
                </a:tc>
              </a:tr>
              <a:tr h="50400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None/>
                      </a:pPr>
                      <a:r>
                        <a:rPr lang="es-A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Relator: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_tradnl" sz="1500" dirty="0" smtClean="0"/>
              <a:t>Reunión Regional de Consulta del PNUMA con </a:t>
            </a:r>
            <a:r>
              <a:rPr lang="es-ES_tradnl" sz="1500" dirty="0"/>
              <a:t>l</a:t>
            </a:r>
            <a:r>
              <a:rPr lang="es-ES_tradnl" sz="1500" dirty="0" smtClean="0"/>
              <a:t>os Grupos Principales y Actores Relevantes de América Latina y el Caribe</a:t>
            </a:r>
            <a:endParaRPr lang="es-AR" sz="140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Ciudad de Panamá, 7 de mayo de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8" name="17 Tabla"/>
          <p:cNvGraphicFramePr>
            <a:graphicFrameLocks noGrp="1"/>
          </p:cNvGraphicFramePr>
          <p:nvPr/>
        </p:nvGraphicFramePr>
        <p:xfrm>
          <a:off x="1571604" y="1785926"/>
          <a:ext cx="7143800" cy="4147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0"/>
              </a:tblGrid>
              <a:tr h="5040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AR" dirty="0" smtClean="0"/>
                        <a:t>Sesión 2: COP 15 (UNFCCC)</a:t>
                      </a:r>
                      <a:endParaRPr lang="es-AR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dirty="0" smtClean="0"/>
                        <a:t>Roberto Borjabad (PNUMA), Stefan Knights (youth)</a:t>
                      </a:r>
                      <a:endParaRPr lang="es-AR" dirty="0"/>
                    </a:p>
                  </a:txBody>
                  <a:tcPr anchor="ctr"/>
                </a:tc>
              </a:tr>
              <a:tr h="26353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AR" dirty="0" smtClean="0"/>
                        <a:t>Trabajo en grupo:</a:t>
                      </a:r>
                    </a:p>
                    <a:p>
                      <a:pPr marL="0" indent="1762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s-AR" baseline="0" dirty="0" smtClean="0"/>
                        <a:t>Mensaje 1</a:t>
                      </a:r>
                    </a:p>
                    <a:p>
                      <a:pPr marL="0" marR="0" indent="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AR" baseline="0" dirty="0" smtClean="0"/>
                        <a:t>Mensaje 2</a:t>
                      </a:r>
                    </a:p>
                    <a:p>
                      <a:pPr marL="0" marR="0" indent="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AR" baseline="0" dirty="0" smtClean="0"/>
                        <a:t>Mensaje 3</a:t>
                      </a:r>
                    </a:p>
                  </a:txBody>
                  <a:tcPr marL="90000" marR="90000" marT="108000" marB="46800"/>
                </a:tc>
              </a:tr>
              <a:tr h="50400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None/>
                      </a:pPr>
                      <a:r>
                        <a:rPr lang="es-A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Relator: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_tradnl" sz="1500" dirty="0" smtClean="0"/>
              <a:t>Reunión Regional de Consulta del PNUMA con </a:t>
            </a:r>
            <a:r>
              <a:rPr lang="es-ES_tradnl" sz="1500" dirty="0"/>
              <a:t>l</a:t>
            </a:r>
            <a:r>
              <a:rPr lang="es-ES_tradnl" sz="1500" dirty="0" smtClean="0"/>
              <a:t>os Grupos Principales y Actores Relevantes de América Latina y el Caribe</a:t>
            </a:r>
            <a:endParaRPr lang="es-AR" sz="140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Ciudad de Panamá, 7 de mayo de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8" name="1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52524403"/>
              </p:ext>
            </p:extLst>
          </p:nvPr>
        </p:nvGraphicFramePr>
        <p:xfrm>
          <a:off x="1571604" y="1785926"/>
          <a:ext cx="7143800" cy="4147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0"/>
              </a:tblGrid>
              <a:tr h="5040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AR" dirty="0" smtClean="0"/>
                        <a:t>Sesión 3: Agenda post-2015</a:t>
                      </a:r>
                      <a:endParaRPr lang="es-AR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es-ES_trad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Mara Murillo (PNUMA)</a:t>
                      </a:r>
                      <a:r>
                        <a:rPr lang="es-ES_tradnl" sz="18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s-ES_tradnl" sz="18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8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Stefan </a:t>
                      </a:r>
                      <a:r>
                        <a:rPr lang="es-ES_tradnl" sz="18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Knights</a:t>
                      </a:r>
                      <a:r>
                        <a:rPr lang="es-ES_tradnl" sz="18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AR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  <a:tr h="26353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AR" dirty="0" smtClean="0"/>
                        <a:t>Trabajo en grupo:</a:t>
                      </a:r>
                    </a:p>
                    <a:p>
                      <a:pPr marL="0" indent="1762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s-AR" baseline="0" dirty="0" smtClean="0"/>
                        <a:t>Mensaje 1</a:t>
                      </a:r>
                    </a:p>
                    <a:p>
                      <a:pPr marL="0" marR="0" indent="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AR" baseline="0" dirty="0" smtClean="0"/>
                        <a:t>Mensaje 2</a:t>
                      </a:r>
                    </a:p>
                    <a:p>
                      <a:pPr marL="0" marR="0" indent="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AR" baseline="0" dirty="0" smtClean="0"/>
                        <a:t>Mensaje 3</a:t>
                      </a:r>
                    </a:p>
                  </a:txBody>
                  <a:tcPr marL="90000" marR="90000" marT="108000" marB="46800"/>
                </a:tc>
              </a:tr>
              <a:tr h="50400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None/>
                      </a:pPr>
                      <a:r>
                        <a:rPr lang="es-A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Relator: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_tradnl" sz="1500" dirty="0" smtClean="0"/>
              <a:t>Reunión Regional de Consulta del PNUMA con </a:t>
            </a:r>
            <a:r>
              <a:rPr lang="es-ES_tradnl" sz="1500" dirty="0"/>
              <a:t>l</a:t>
            </a:r>
            <a:r>
              <a:rPr lang="es-ES_tradnl" sz="1500" dirty="0" smtClean="0"/>
              <a:t>os Grupos Principales y Actores Relevantes de América Latina y el Caribe</a:t>
            </a:r>
            <a:endParaRPr lang="es-AR" sz="140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Ciudad de Panamá, 7 de mayo de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8" name="1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6597366"/>
              </p:ext>
            </p:extLst>
          </p:nvPr>
        </p:nvGraphicFramePr>
        <p:xfrm>
          <a:off x="1571604" y="1785926"/>
          <a:ext cx="7143800" cy="4147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0"/>
              </a:tblGrid>
              <a:tr h="5040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AR" dirty="0" smtClean="0"/>
                        <a:t>Sesión 3: Producción y consumo sostenible</a:t>
                      </a:r>
                      <a:endParaRPr lang="es-AR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es-ES_trad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José </a:t>
                      </a:r>
                      <a:r>
                        <a:rPr lang="es-ES_tradnl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Domenech</a:t>
                      </a:r>
                      <a:r>
                        <a:rPr lang="es-ES_tradn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AR" dirty="0" smtClean="0"/>
                        <a:t>(PNUMA) y </a:t>
                      </a:r>
                      <a:r>
                        <a:rPr lang="es-ES_trad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Kenneth Ochoa (Ciencia y tecnología</a:t>
                      </a:r>
                      <a:r>
                        <a:rPr lang="es-ES_tradn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s-AR" dirty="0"/>
                    </a:p>
                  </a:txBody>
                  <a:tcPr anchor="ctr"/>
                </a:tc>
              </a:tr>
              <a:tr h="26353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AR" dirty="0" smtClean="0"/>
                        <a:t>Trabajo en grupo:</a:t>
                      </a:r>
                    </a:p>
                    <a:p>
                      <a:pPr marL="0" indent="1762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s-AR" baseline="0" dirty="0" smtClean="0"/>
                        <a:t>Mensaje 1</a:t>
                      </a:r>
                    </a:p>
                    <a:p>
                      <a:pPr marL="0" marR="0" indent="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AR" baseline="0" dirty="0" smtClean="0"/>
                        <a:t>Mensaje 2</a:t>
                      </a:r>
                    </a:p>
                    <a:p>
                      <a:pPr marL="0" marR="0" indent="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AR" baseline="0" dirty="0" smtClean="0"/>
                        <a:t>Mensaje 3</a:t>
                      </a:r>
                    </a:p>
                  </a:txBody>
                  <a:tcPr marL="90000" marR="90000" marT="108000" marB="46800"/>
                </a:tc>
              </a:tr>
              <a:tr h="50400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None/>
                      </a:pPr>
                      <a:r>
                        <a:rPr lang="es-A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Relator: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_tradnl" sz="1500" dirty="0" smtClean="0"/>
              <a:t>Reunión Regional de Consulta del PNUMA con </a:t>
            </a:r>
            <a:r>
              <a:rPr lang="es-ES_tradnl" sz="1500" dirty="0"/>
              <a:t>l</a:t>
            </a:r>
            <a:r>
              <a:rPr lang="es-ES_tradnl" sz="1500" dirty="0" smtClean="0"/>
              <a:t>os Grupos Principales y Actores Relevantes de América Latina y el Caribe</a:t>
            </a:r>
            <a:endParaRPr lang="es-AR" sz="1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6"/>
            <a:ext cx="7186634" cy="4340237"/>
          </a:xfrm>
        </p:spPr>
        <p:txBody>
          <a:bodyPr/>
          <a:lstStyle/>
          <a:p>
            <a:r>
              <a:rPr lang="es-AR" b="1" dirty="0" smtClean="0"/>
              <a:t>Sesión 1: Apertura</a:t>
            </a:r>
          </a:p>
          <a:p>
            <a:r>
              <a:rPr lang="es-AR" dirty="0" smtClean="0"/>
              <a:t>Bienvenida del PNUMA</a:t>
            </a:r>
          </a:p>
          <a:p>
            <a:r>
              <a:rPr lang="es-AR" dirty="0" smtClean="0"/>
              <a:t>Bienvenida de los representantes regionales</a:t>
            </a:r>
          </a:p>
          <a:p>
            <a:r>
              <a:rPr lang="es-AR" dirty="0" smtClean="0"/>
              <a:t>Presentación de los asistentes</a:t>
            </a:r>
          </a:p>
          <a:p>
            <a:r>
              <a:rPr lang="es-AR" dirty="0" smtClean="0"/>
              <a:t>Objetivos y resultados</a:t>
            </a:r>
          </a:p>
          <a:p>
            <a:r>
              <a:rPr lang="es-AR" dirty="0" smtClean="0"/>
              <a:t>Elección de autoridades</a:t>
            </a:r>
          </a:p>
          <a:p>
            <a:r>
              <a:rPr lang="es-AR" dirty="0" smtClean="0"/>
              <a:t>Aprobación de la agenda</a:t>
            </a:r>
          </a:p>
          <a:p>
            <a:endParaRPr lang="es-AR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Ciudad de Panamá, 7 de mayo de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_tradnl" sz="1500" dirty="0" smtClean="0"/>
              <a:t>Reunión Regional de Consulta del PNUMA con </a:t>
            </a:r>
            <a:r>
              <a:rPr lang="es-ES_tradnl" sz="1500" dirty="0"/>
              <a:t>l</a:t>
            </a:r>
            <a:r>
              <a:rPr lang="es-ES_tradnl" sz="1500" dirty="0" smtClean="0"/>
              <a:t>os Grupos Principales y Actores Relevantes de América Latina y el Caribe</a:t>
            </a:r>
            <a:endParaRPr lang="es-AR" sz="1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6"/>
            <a:ext cx="7186634" cy="434023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s-AR" b="1" dirty="0" smtClean="0"/>
              <a:t>Sesión 4: </a:t>
            </a:r>
            <a:r>
              <a:rPr lang="es-ES_tradnl" b="1" dirty="0" smtClean="0"/>
              <a:t>Documento de resultados</a:t>
            </a:r>
          </a:p>
          <a:p>
            <a:pPr indent="263525">
              <a:buFont typeface="Arial" pitchFamily="34" charset="0"/>
              <a:buChar char="•"/>
            </a:pPr>
            <a:r>
              <a:rPr lang="es-ES_tradnl" dirty="0" smtClean="0"/>
              <a:t>Breve (</a:t>
            </a:r>
            <a:r>
              <a:rPr lang="es-ES_tradnl" u="sng" dirty="0" smtClean="0"/>
              <a:t>máximo</a:t>
            </a:r>
            <a:r>
              <a:rPr lang="es-ES_tradnl" dirty="0" smtClean="0"/>
              <a:t> 2 carillas).</a:t>
            </a:r>
          </a:p>
          <a:p>
            <a:pPr indent="263525">
              <a:buFont typeface="Arial" pitchFamily="34" charset="0"/>
              <a:buChar char="•"/>
            </a:pPr>
            <a:r>
              <a:rPr lang="es-ES_tradnl" dirty="0" smtClean="0"/>
              <a:t>Desde ALC y para los Estados Parte.</a:t>
            </a:r>
          </a:p>
          <a:p>
            <a:pPr indent="263525">
              <a:buFont typeface="Arial" pitchFamily="34" charset="0"/>
              <a:buChar char="•"/>
            </a:pPr>
            <a:r>
              <a:rPr lang="es-ES_tradnl" dirty="0" smtClean="0"/>
              <a:t>Enfocado en temas sustantivos.</a:t>
            </a:r>
          </a:p>
          <a:p>
            <a:pPr indent="263525">
              <a:buFont typeface="Arial" pitchFamily="34" charset="0"/>
              <a:buChar char="•"/>
            </a:pPr>
            <a:r>
              <a:rPr lang="es-ES_tradnl" dirty="0" smtClean="0"/>
              <a:t>Conteniendo exclusivamente consensos alcanzados.</a:t>
            </a:r>
          </a:p>
          <a:p>
            <a:pPr indent="263525">
              <a:buFont typeface="Arial" pitchFamily="34" charset="0"/>
              <a:buChar char="•"/>
            </a:pPr>
            <a:r>
              <a:rPr lang="es-ES_tradnl" dirty="0" smtClean="0"/>
              <a:t>A pulir en su forma y lenguajes.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Ciudad de Panamá, 7 de mayo de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_tradnl" sz="1500" dirty="0" smtClean="0"/>
              <a:t>Reunión Regional de Consulta del PNUMA con </a:t>
            </a:r>
            <a:r>
              <a:rPr lang="es-ES_tradnl" sz="1500" dirty="0"/>
              <a:t>l</a:t>
            </a:r>
            <a:r>
              <a:rPr lang="es-ES_tradnl" sz="1500" dirty="0" smtClean="0"/>
              <a:t>os Grupos Principales y Actores Relevantes de América Latina y el Caribe</a:t>
            </a:r>
            <a:endParaRPr lang="es-AR" sz="1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7"/>
            <a:ext cx="7186634" cy="271464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s-AR" b="1" dirty="0" smtClean="0"/>
              <a:t>Sesión 4: </a:t>
            </a:r>
            <a:r>
              <a:rPr lang="es-ES_tradnl" b="1" dirty="0" smtClean="0"/>
              <a:t>Elección de representantes regionales</a:t>
            </a:r>
          </a:p>
          <a:p>
            <a:r>
              <a:rPr lang="es-ES_tradnl" dirty="0" smtClean="0"/>
              <a:t>En consultas informales cada subregión elige 1 candidato.</a:t>
            </a:r>
          </a:p>
          <a:p>
            <a:r>
              <a:rPr lang="es-ES_tradnl" dirty="0" smtClean="0"/>
              <a:t>En plenario los 4 candidatos deben aceptar las nominaciones.</a:t>
            </a:r>
          </a:p>
          <a:p>
            <a:r>
              <a:rPr lang="es-ES_tradnl" dirty="0" smtClean="0"/>
              <a:t>Cada participante vota 2 candidatos distintos al que nomina.</a:t>
            </a:r>
          </a:p>
          <a:p>
            <a:r>
              <a:rPr lang="es-ES_tradnl" dirty="0" smtClean="0"/>
              <a:t>Los 2 más votados serán titulares.</a:t>
            </a:r>
          </a:p>
          <a:p>
            <a:r>
              <a:rPr lang="es-ES_tradnl" dirty="0" smtClean="0"/>
              <a:t>Los 2 menos votados serán suplentes.</a:t>
            </a:r>
            <a:endParaRPr lang="es-ES_tradnl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Ciudad de Panamá, 7 de mayo de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500198" y="4643446"/>
            <a:ext cx="1714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dirty="0" smtClean="0"/>
              <a:t>Mesoamérica</a:t>
            </a:r>
          </a:p>
          <a:p>
            <a:pPr algn="r"/>
            <a:r>
              <a:rPr lang="es-ES_tradnl" dirty="0" smtClean="0"/>
              <a:t>Caribe</a:t>
            </a:r>
          </a:p>
          <a:p>
            <a:pPr algn="r"/>
            <a:r>
              <a:rPr lang="es-ES_tradnl" dirty="0" smtClean="0"/>
              <a:t>Andes</a:t>
            </a:r>
          </a:p>
          <a:p>
            <a:pPr algn="r"/>
            <a:r>
              <a:rPr lang="es-ES_tradnl" dirty="0" smtClean="0"/>
              <a:t>Cono sur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857620" y="4643446"/>
            <a:ext cx="11430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dirty="0" smtClean="0"/>
              <a:t>Candidato</a:t>
            </a:r>
          </a:p>
          <a:p>
            <a:pPr algn="r"/>
            <a:r>
              <a:rPr lang="es-ES_tradnl" dirty="0" smtClean="0"/>
              <a:t>Candidato</a:t>
            </a:r>
          </a:p>
          <a:p>
            <a:pPr algn="r"/>
            <a:r>
              <a:rPr lang="es-ES_tradnl" dirty="0" smtClean="0"/>
              <a:t>Candidato</a:t>
            </a:r>
          </a:p>
          <a:p>
            <a:pPr algn="r"/>
            <a:r>
              <a:rPr lang="es-ES_tradnl" dirty="0" smtClean="0"/>
              <a:t>Candidato</a:t>
            </a:r>
          </a:p>
        </p:txBody>
      </p:sp>
      <p:sp>
        <p:nvSpPr>
          <p:cNvPr id="7" name="6 Rectángulo"/>
          <p:cNvSpPr/>
          <p:nvPr/>
        </p:nvSpPr>
        <p:spPr>
          <a:xfrm>
            <a:off x="5393569" y="5058944"/>
            <a:ext cx="1142976" cy="370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dirty="0" smtClean="0"/>
              <a:t>Plenario</a:t>
            </a:r>
          </a:p>
        </p:txBody>
      </p:sp>
      <p:sp>
        <p:nvSpPr>
          <p:cNvPr id="8" name="7 Rectángulo"/>
          <p:cNvSpPr/>
          <p:nvPr/>
        </p:nvSpPr>
        <p:spPr>
          <a:xfrm>
            <a:off x="6929454" y="4643446"/>
            <a:ext cx="1714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smtClean="0"/>
              <a:t>Titular</a:t>
            </a:r>
          </a:p>
          <a:p>
            <a:r>
              <a:rPr lang="es-ES_tradnl" dirty="0" smtClean="0"/>
              <a:t>Titular</a:t>
            </a:r>
          </a:p>
          <a:p>
            <a:r>
              <a:rPr lang="es-ES_tradnl" dirty="0" smtClean="0"/>
              <a:t>Suplente</a:t>
            </a:r>
          </a:p>
          <a:p>
            <a:r>
              <a:rPr lang="es-ES_tradnl" dirty="0" smtClean="0"/>
              <a:t>Suplente</a:t>
            </a:r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214678" y="4857760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3214678" y="514192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3214678" y="5427676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3214678" y="5713428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5000628" y="4857760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5000628" y="5143512"/>
            <a:ext cx="50006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flipV="1">
            <a:off x="5000628" y="5286388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 flipV="1">
            <a:off x="5000628" y="5286388"/>
            <a:ext cx="50006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26 Grupo"/>
          <p:cNvGrpSpPr/>
          <p:nvPr/>
        </p:nvGrpSpPr>
        <p:grpSpPr>
          <a:xfrm flipH="1">
            <a:off x="6429388" y="4857760"/>
            <a:ext cx="500066" cy="857256"/>
            <a:chOff x="6429388" y="5143512"/>
            <a:chExt cx="500066" cy="857256"/>
          </a:xfrm>
        </p:grpSpPr>
        <p:cxnSp>
          <p:nvCxnSpPr>
            <p:cNvPr id="23" name="22 Conector recto de flecha"/>
            <p:cNvCxnSpPr/>
            <p:nvPr/>
          </p:nvCxnSpPr>
          <p:spPr>
            <a:xfrm>
              <a:off x="6429388" y="5143512"/>
              <a:ext cx="500066" cy="428628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Conector recto de flecha"/>
            <p:cNvCxnSpPr/>
            <p:nvPr/>
          </p:nvCxnSpPr>
          <p:spPr>
            <a:xfrm>
              <a:off x="6429388" y="5429264"/>
              <a:ext cx="500066" cy="142876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24 Conector recto de flecha"/>
            <p:cNvCxnSpPr/>
            <p:nvPr/>
          </p:nvCxnSpPr>
          <p:spPr>
            <a:xfrm flipV="1">
              <a:off x="6429388" y="5572140"/>
              <a:ext cx="500066" cy="428628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Conector recto de flecha"/>
            <p:cNvCxnSpPr/>
            <p:nvPr/>
          </p:nvCxnSpPr>
          <p:spPr>
            <a:xfrm flipV="1">
              <a:off x="6429388" y="5572140"/>
              <a:ext cx="500066" cy="142876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_tradnl" sz="1500" dirty="0" smtClean="0"/>
              <a:t>Reunión Regional de Consulta del PNUMA con </a:t>
            </a:r>
            <a:r>
              <a:rPr lang="es-ES_tradnl" sz="1500" dirty="0"/>
              <a:t>l</a:t>
            </a:r>
            <a:r>
              <a:rPr lang="es-ES_tradnl" sz="1500" dirty="0" smtClean="0"/>
              <a:t>os Grupos Principales y Actores Relevantes de América Latina y el Caribe</a:t>
            </a:r>
            <a:endParaRPr lang="es-AR" sz="1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6"/>
            <a:ext cx="7186634" cy="434023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s-ES_tradnl" b="1" dirty="0" smtClean="0"/>
              <a:t>Los representantes regionales:</a:t>
            </a:r>
          </a:p>
          <a:p>
            <a:pPr indent="365125">
              <a:buFont typeface="Arial" pitchFamily="34" charset="0"/>
              <a:buChar char="•"/>
            </a:pPr>
            <a:r>
              <a:rPr lang="en-US" dirty="0" err="1" smtClean="0"/>
              <a:t>Facilitan</a:t>
            </a:r>
            <a:r>
              <a:rPr lang="en-US" dirty="0" smtClean="0"/>
              <a:t> la </a:t>
            </a:r>
            <a:r>
              <a:rPr lang="en-US" dirty="0" err="1" smtClean="0"/>
              <a:t>participación</a:t>
            </a:r>
            <a:r>
              <a:rPr lang="en-US" dirty="0" smtClean="0"/>
              <a:t> de los MGS de la </a:t>
            </a:r>
            <a:r>
              <a:rPr lang="en-US" dirty="0" err="1" smtClean="0"/>
              <a:t>región</a:t>
            </a:r>
            <a:r>
              <a:rPr lang="en-US" dirty="0" smtClean="0"/>
              <a:t>.</a:t>
            </a:r>
          </a:p>
          <a:p>
            <a:pPr indent="365125">
              <a:buFont typeface="Arial" pitchFamily="34" charset="0"/>
              <a:buChar char="•"/>
            </a:pPr>
            <a:r>
              <a:rPr lang="en-US" dirty="0" smtClean="0"/>
              <a:t>No </a:t>
            </a:r>
            <a:r>
              <a:rPr lang="en-US" dirty="0" err="1" smtClean="0"/>
              <a:t>representan</a:t>
            </a:r>
            <a:r>
              <a:rPr lang="en-US" dirty="0" smtClean="0"/>
              <a:t> a los </a:t>
            </a:r>
            <a:r>
              <a:rPr lang="en-US" dirty="0" err="1" smtClean="0"/>
              <a:t>grupos</a:t>
            </a:r>
            <a:r>
              <a:rPr lang="en-US" dirty="0" smtClean="0"/>
              <a:t> </a:t>
            </a:r>
            <a:r>
              <a:rPr lang="en-US" dirty="0" err="1" smtClean="0"/>
              <a:t>principales</a:t>
            </a:r>
            <a:r>
              <a:rPr lang="en-US" dirty="0" smtClean="0"/>
              <a:t> de la </a:t>
            </a:r>
            <a:r>
              <a:rPr lang="en-US" dirty="0" err="1" smtClean="0"/>
              <a:t>región</a:t>
            </a:r>
            <a:r>
              <a:rPr lang="en-US" dirty="0" smtClean="0"/>
              <a:t>.</a:t>
            </a:r>
          </a:p>
          <a:p>
            <a:pPr indent="365125">
              <a:buFont typeface="Arial" pitchFamily="34" charset="0"/>
              <a:buChar char="•"/>
            </a:pPr>
            <a:r>
              <a:rPr lang="en-US" dirty="0" err="1" smtClean="0"/>
              <a:t>Apuntan</a:t>
            </a:r>
            <a:r>
              <a:rPr lang="en-US" dirty="0" smtClean="0"/>
              <a:t> a </a:t>
            </a:r>
            <a:r>
              <a:rPr lang="en-US" dirty="0" err="1" smtClean="0"/>
              <a:t>incorporar</a:t>
            </a:r>
            <a:r>
              <a:rPr lang="en-US" dirty="0" smtClean="0"/>
              <a:t> </a:t>
            </a:r>
            <a:r>
              <a:rPr lang="en-US" dirty="0" err="1" smtClean="0"/>
              <a:t>perspectivas</a:t>
            </a:r>
            <a:r>
              <a:rPr lang="en-US" dirty="0" smtClean="0"/>
              <a:t> </a:t>
            </a:r>
            <a:r>
              <a:rPr lang="en-US" dirty="0" err="1" smtClean="0"/>
              <a:t>regionales</a:t>
            </a:r>
            <a:r>
              <a:rPr lang="en-US" dirty="0" smtClean="0"/>
              <a:t> en la UNEA.</a:t>
            </a:r>
            <a:endParaRPr lang="es-ES" dirty="0" smtClean="0"/>
          </a:p>
          <a:p>
            <a:pPr indent="365125">
              <a:buFont typeface="Arial" pitchFamily="34" charset="0"/>
              <a:buChar char="•"/>
            </a:pPr>
            <a:r>
              <a:rPr lang="es-ES_tradnl" dirty="0" smtClean="0"/>
              <a:t>Son observadores en el MGFC y participan del MGSGF.</a:t>
            </a:r>
          </a:p>
          <a:p>
            <a:pPr indent="365125">
              <a:buFont typeface="Arial" pitchFamily="34" charset="0"/>
              <a:buChar char="•"/>
            </a:pPr>
            <a:r>
              <a:rPr lang="en-US" dirty="0" err="1" smtClean="0"/>
              <a:t>Brindan</a:t>
            </a:r>
            <a:r>
              <a:rPr lang="en-US" dirty="0" smtClean="0"/>
              <a:t> </a:t>
            </a:r>
            <a:r>
              <a:rPr lang="en-US" dirty="0" err="1" smtClean="0"/>
              <a:t>conocimiento</a:t>
            </a:r>
            <a:r>
              <a:rPr lang="en-US" dirty="0" smtClean="0"/>
              <a:t> </a:t>
            </a:r>
            <a:r>
              <a:rPr lang="en-US" dirty="0" err="1" smtClean="0"/>
              <a:t>experto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los </a:t>
            </a:r>
            <a:r>
              <a:rPr lang="en-US" dirty="0" err="1" smtClean="0"/>
              <a:t>temas</a:t>
            </a:r>
            <a:r>
              <a:rPr lang="en-US" dirty="0" smtClean="0"/>
              <a:t> del </a:t>
            </a:r>
            <a:r>
              <a:rPr lang="en-US" dirty="0" err="1" smtClean="0"/>
              <a:t>ciclo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algn="ctr"/>
            <a:r>
              <a:rPr lang="es-ES_tradnl" u="sng" dirty="0" smtClean="0"/>
              <a:t>Normalmente</a:t>
            </a:r>
            <a:r>
              <a:rPr lang="es-ES_tradnl" dirty="0" smtClean="0"/>
              <a:t>, el mandato es de un año.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Ciudad de Panamá, 7 de mayo de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_tradnl" sz="1500" dirty="0" smtClean="0"/>
              <a:t>Reunión Regional de Consulta del PNUMA con </a:t>
            </a:r>
            <a:r>
              <a:rPr lang="es-ES_tradnl" sz="1500" dirty="0"/>
              <a:t>l</a:t>
            </a:r>
            <a:r>
              <a:rPr lang="es-ES_tradnl" sz="1500" dirty="0" smtClean="0"/>
              <a:t>os Grupos Principales y Actores Relevantes de América Latina y el Caribe</a:t>
            </a:r>
            <a:endParaRPr lang="es-AR" sz="1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6"/>
            <a:ext cx="7186634" cy="4340237"/>
          </a:xfrm>
        </p:spPr>
        <p:txBody>
          <a:bodyPr>
            <a:normAutofit/>
          </a:bodyPr>
          <a:lstStyle/>
          <a:p>
            <a:r>
              <a:rPr lang="en-US" u="sng" dirty="0" smtClean="0"/>
              <a:t>Deben</a:t>
            </a:r>
            <a:r>
              <a:rPr lang="en-US" dirty="0" smtClean="0"/>
              <a:t>:</a:t>
            </a:r>
          </a:p>
          <a:p>
            <a:pPr indent="365125">
              <a:buFont typeface="Arial" pitchFamily="34" charset="0"/>
              <a:buChar char="•"/>
            </a:pPr>
            <a:r>
              <a:rPr lang="en-US" dirty="0" smtClean="0"/>
              <a:t>T</a:t>
            </a:r>
            <a:r>
              <a:rPr lang="es-ES" dirty="0" err="1" smtClean="0"/>
              <a:t>ener</a:t>
            </a:r>
            <a:r>
              <a:rPr lang="es-ES" dirty="0" smtClean="0"/>
              <a:t> conocimientos técnicos.</a:t>
            </a:r>
          </a:p>
          <a:p>
            <a:pPr indent="365125">
              <a:buFont typeface="Arial" pitchFamily="34" charset="0"/>
              <a:buChar char="•"/>
            </a:pPr>
            <a:r>
              <a:rPr lang="es-ES" dirty="0" smtClean="0"/>
              <a:t>P</a:t>
            </a:r>
            <a:r>
              <a:rPr lang="es-ES_tradnl" dirty="0" err="1" smtClean="0"/>
              <a:t>rovenir</a:t>
            </a:r>
            <a:r>
              <a:rPr lang="es-ES_tradnl" dirty="0" smtClean="0"/>
              <a:t> de organizaciones acreditadas (solicitarlo).</a:t>
            </a:r>
          </a:p>
          <a:p>
            <a:pPr marL="365125" indent="-365125">
              <a:buFont typeface="Arial" pitchFamily="34" charset="0"/>
              <a:buChar char="•"/>
            </a:pPr>
            <a:r>
              <a:rPr lang="es-ES" dirty="0" smtClean="0"/>
              <a:t>Contar con disponibilidad para viajar.</a:t>
            </a:r>
          </a:p>
          <a:p>
            <a:pPr marL="365125" indent="-365125">
              <a:buFont typeface="Arial" pitchFamily="34" charset="0"/>
              <a:buChar char="•"/>
            </a:pPr>
            <a:r>
              <a:rPr lang="es-ES" dirty="0" smtClean="0"/>
              <a:t>Comprometer esfuerzos a mediano plazo.</a:t>
            </a:r>
          </a:p>
          <a:p>
            <a:endParaRPr lang="es-ES" dirty="0" smtClean="0"/>
          </a:p>
          <a:p>
            <a:r>
              <a:rPr lang="es-ES" u="sng" dirty="0" smtClean="0"/>
              <a:t>Es recomendable</a:t>
            </a:r>
            <a:r>
              <a:rPr lang="es-ES" dirty="0" smtClean="0"/>
              <a:t>:</a:t>
            </a:r>
          </a:p>
          <a:p>
            <a:pPr indent="365125">
              <a:buFont typeface="Arial" pitchFamily="34" charset="0"/>
              <a:buChar char="•"/>
            </a:pPr>
            <a:r>
              <a:rPr lang="en-US" dirty="0" smtClean="0"/>
              <a:t>T</a:t>
            </a:r>
            <a:r>
              <a:rPr lang="es-ES" dirty="0" err="1" smtClean="0"/>
              <a:t>ener</a:t>
            </a:r>
            <a:r>
              <a:rPr lang="es-ES" dirty="0" smtClean="0"/>
              <a:t> conocimientos de procedimiento.</a:t>
            </a:r>
          </a:p>
          <a:p>
            <a:pPr indent="365125">
              <a:buFont typeface="Arial" pitchFamily="34" charset="0"/>
              <a:buChar char="•"/>
            </a:pPr>
            <a:r>
              <a:rPr lang="es-ES" dirty="0" smtClean="0"/>
              <a:t>Contar con capacidad para desenvolverse en inglés. </a:t>
            </a:r>
          </a:p>
          <a:p>
            <a:pPr indent="365125">
              <a:buFont typeface="Arial" pitchFamily="34" charset="0"/>
              <a:buChar char="•"/>
            </a:pPr>
            <a:r>
              <a:rPr lang="es-ES" dirty="0" smtClean="0"/>
              <a:t>Contribuir al balance </a:t>
            </a:r>
            <a:r>
              <a:rPr lang="es-ES" dirty="0"/>
              <a:t>de </a:t>
            </a:r>
            <a:r>
              <a:rPr lang="es-ES" dirty="0" smtClean="0"/>
              <a:t>género.</a:t>
            </a:r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Ciudad de Panamá, 7 de mayo de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_tradnl" sz="1500" dirty="0" smtClean="0"/>
              <a:t>Reunión Regional de Consulta del PNUMA con </a:t>
            </a:r>
            <a:r>
              <a:rPr lang="es-ES_tradnl" sz="1500" dirty="0"/>
              <a:t>l</a:t>
            </a:r>
            <a:r>
              <a:rPr lang="es-ES_tradnl" sz="1500" dirty="0" smtClean="0"/>
              <a:t>os Grupos Principales y Actores Relevantes de América Latina y el Caribe</a:t>
            </a:r>
            <a:endParaRPr lang="es-AR" sz="1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6"/>
            <a:ext cx="7186634" cy="4286279"/>
          </a:xfrm>
        </p:spPr>
        <p:txBody>
          <a:bodyPr>
            <a:normAutofit fontScale="92500" lnSpcReduction="10000"/>
          </a:bodyPr>
          <a:lstStyle/>
          <a:p>
            <a:r>
              <a:rPr lang="es-ES_tradnl" b="1" dirty="0" smtClean="0"/>
              <a:t>Nominación</a:t>
            </a:r>
          </a:p>
          <a:p>
            <a:r>
              <a:rPr lang="es-ES_tradnl" dirty="0" err="1" smtClean="0"/>
              <a:t>Reginald</a:t>
            </a:r>
            <a:r>
              <a:rPr lang="es-ES_tradnl" dirty="0" smtClean="0"/>
              <a:t> (Acreditado)</a:t>
            </a:r>
          </a:p>
          <a:p>
            <a:r>
              <a:rPr lang="es-ES_tradnl" dirty="0" smtClean="0"/>
              <a:t>Estefanía (Acreditada)</a:t>
            </a:r>
          </a:p>
          <a:p>
            <a:r>
              <a:rPr lang="es-ES_tradnl" dirty="0" smtClean="0"/>
              <a:t>Pedro (En proceso de acreditación)</a:t>
            </a:r>
          </a:p>
          <a:p>
            <a:r>
              <a:rPr lang="es-ES_tradnl" dirty="0" smtClean="0"/>
              <a:t>Cecilia (Acreditada)</a:t>
            </a:r>
          </a:p>
          <a:p>
            <a:endParaRPr lang="es-ES_tradnl" dirty="0" smtClean="0"/>
          </a:p>
          <a:p>
            <a:endParaRPr lang="es-ES_tradnl" dirty="0"/>
          </a:p>
          <a:p>
            <a:r>
              <a:rPr lang="es-ES_tradnl" b="1" dirty="0" smtClean="0"/>
              <a:t>Elección</a:t>
            </a:r>
          </a:p>
          <a:p>
            <a:r>
              <a:rPr lang="es-ES_tradnl" smtClean="0"/>
              <a:t>Titular</a:t>
            </a:r>
            <a:r>
              <a:rPr lang="es-ES_tradnl" smtClean="0"/>
              <a:t>: </a:t>
            </a:r>
            <a:endParaRPr lang="es-ES_tradnl" dirty="0" smtClean="0"/>
          </a:p>
          <a:p>
            <a:r>
              <a:rPr lang="es-ES_tradnl" dirty="0" smtClean="0"/>
              <a:t>Titular</a:t>
            </a:r>
            <a:r>
              <a:rPr lang="es-ES_tradnl" dirty="0" smtClean="0"/>
              <a:t>: </a:t>
            </a:r>
            <a:endParaRPr lang="es-ES_tradnl" dirty="0" smtClean="0"/>
          </a:p>
          <a:p>
            <a:r>
              <a:rPr lang="es-ES_tradnl" dirty="0" smtClean="0"/>
              <a:t>Suplente: </a:t>
            </a:r>
          </a:p>
          <a:p>
            <a:r>
              <a:rPr lang="es-ES_tradnl" dirty="0" smtClean="0"/>
              <a:t>Suplente: </a:t>
            </a:r>
            <a:endParaRPr lang="es-ES_tradnl" dirty="0" smtClean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Ciudad de Panamá, 7 de mayo de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_tradnl" sz="1500" dirty="0" smtClean="0"/>
              <a:t>Reunión Regional de Consulta del PNUMA con </a:t>
            </a:r>
            <a:r>
              <a:rPr lang="es-ES_tradnl" sz="1500" dirty="0"/>
              <a:t>l</a:t>
            </a:r>
            <a:r>
              <a:rPr lang="es-ES_tradnl" sz="1500" dirty="0" smtClean="0"/>
              <a:t>os Grupos Principales y Actores Relevantes de América Latina y el Caribe</a:t>
            </a:r>
            <a:endParaRPr lang="es-AR" sz="1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6"/>
            <a:ext cx="7186634" cy="4340237"/>
          </a:xfrm>
        </p:spPr>
        <p:txBody>
          <a:bodyPr>
            <a:normAutofit/>
          </a:bodyPr>
          <a:lstStyle/>
          <a:p>
            <a:r>
              <a:rPr lang="es-AR" b="1" dirty="0" smtClean="0"/>
              <a:t>Bienvenida del PNUMA</a:t>
            </a:r>
          </a:p>
          <a:p>
            <a:endParaRPr lang="es-AR" dirty="0" smtClean="0"/>
          </a:p>
          <a:p>
            <a:pPr algn="ctr"/>
            <a:r>
              <a:rPr lang="es-AR" dirty="0" smtClean="0"/>
              <a:t>Sra. Mara Murillo</a:t>
            </a:r>
          </a:p>
          <a:p>
            <a:pPr algn="ctr"/>
            <a:r>
              <a:rPr lang="es-AR" dirty="0" smtClean="0"/>
              <a:t>Directora, Oficina Regional para América Latina y el Caribe</a:t>
            </a:r>
          </a:p>
          <a:p>
            <a:pPr algn="ctr"/>
            <a:r>
              <a:rPr lang="es-AR" dirty="0" smtClean="0"/>
              <a:t>Programa de las Naciones Unidas para el Medio Ambiente</a:t>
            </a:r>
          </a:p>
          <a:p>
            <a:pPr algn="ctr"/>
            <a:endParaRPr lang="es-AR" dirty="0"/>
          </a:p>
          <a:p>
            <a:pPr algn="ctr"/>
            <a:r>
              <a:rPr lang="es-AR" dirty="0" smtClean="0"/>
              <a:t>Sr. José de Mesa</a:t>
            </a:r>
          </a:p>
          <a:p>
            <a:pPr algn="ctr"/>
            <a:r>
              <a:rPr lang="en-US" dirty="0" err="1" smtClean="0"/>
              <a:t>Unidad</a:t>
            </a:r>
            <a:r>
              <a:rPr lang="en-US" dirty="0" smtClean="0"/>
              <a:t> de </a:t>
            </a:r>
            <a:r>
              <a:rPr lang="en-US" dirty="0" err="1" smtClean="0"/>
              <a:t>Grupos</a:t>
            </a:r>
            <a:r>
              <a:rPr lang="en-US" dirty="0" smtClean="0"/>
              <a:t> </a:t>
            </a:r>
            <a:r>
              <a:rPr lang="en-US" dirty="0" err="1" smtClean="0"/>
              <a:t>Principales</a:t>
            </a:r>
            <a:r>
              <a:rPr lang="en-US" dirty="0" smtClean="0"/>
              <a:t> y </a:t>
            </a:r>
            <a:r>
              <a:rPr lang="en-US" dirty="0" err="1" smtClean="0"/>
              <a:t>Actores</a:t>
            </a:r>
            <a:r>
              <a:rPr lang="en-US" dirty="0" smtClean="0"/>
              <a:t> </a:t>
            </a:r>
            <a:r>
              <a:rPr lang="en-US" dirty="0" err="1" smtClean="0"/>
              <a:t>Relevantes</a:t>
            </a:r>
            <a:endParaRPr lang="en-US" dirty="0" smtClean="0"/>
          </a:p>
          <a:p>
            <a:pPr algn="ctr"/>
            <a:r>
              <a:rPr lang="es-AR" dirty="0" smtClean="0"/>
              <a:t>Programa de las Naciones Unidas para el Medio Ambiente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Ciudad de Panamá, 7 de mayo de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_tradnl" sz="1500" dirty="0" smtClean="0"/>
              <a:t>Reunión Regional de Consulta del PNUMA con </a:t>
            </a:r>
            <a:r>
              <a:rPr lang="es-ES_tradnl" sz="1500" dirty="0"/>
              <a:t>l</a:t>
            </a:r>
            <a:r>
              <a:rPr lang="es-ES_tradnl" sz="1500" dirty="0" smtClean="0"/>
              <a:t>os Grupos Principales y Actores Relevantes de América Latina y el Caribe</a:t>
            </a:r>
            <a:endParaRPr lang="es-AR" sz="1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6"/>
            <a:ext cx="7186634" cy="4340237"/>
          </a:xfrm>
        </p:spPr>
        <p:txBody>
          <a:bodyPr>
            <a:normAutofit/>
          </a:bodyPr>
          <a:lstStyle/>
          <a:p>
            <a:r>
              <a:rPr lang="es-AR" b="1" dirty="0" smtClean="0"/>
              <a:t>Bienvenida de los Representantes Regionales</a:t>
            </a:r>
          </a:p>
          <a:p>
            <a:endParaRPr lang="es-AR" dirty="0" smtClean="0"/>
          </a:p>
          <a:p>
            <a:pPr algn="ctr"/>
            <a:r>
              <a:rPr lang="es-AR" dirty="0" smtClean="0"/>
              <a:t>Srta. Dalia Márquez</a:t>
            </a:r>
          </a:p>
          <a:p>
            <a:pPr algn="ctr"/>
            <a:r>
              <a:rPr lang="es-AR" dirty="0" smtClean="0"/>
              <a:t>Directora </a:t>
            </a:r>
            <a:r>
              <a:rPr lang="es-AR" dirty="0"/>
              <a:t>Ejecutiva </a:t>
            </a:r>
          </a:p>
          <a:p>
            <a:pPr algn="ctr"/>
            <a:r>
              <a:rPr lang="es-AR" dirty="0"/>
              <a:t>Organización Venezolana de Jóvenes para Naciones </a:t>
            </a:r>
            <a:r>
              <a:rPr lang="es-AR" dirty="0" smtClean="0"/>
              <a:t>Unidas</a:t>
            </a:r>
          </a:p>
          <a:p>
            <a:pPr algn="ctr"/>
            <a:endParaRPr lang="es-AR" dirty="0"/>
          </a:p>
          <a:p>
            <a:pPr algn="ctr"/>
            <a:r>
              <a:rPr lang="es-AR" dirty="0"/>
              <a:t>Sr. Kenneth Ochoa</a:t>
            </a:r>
          </a:p>
          <a:p>
            <a:pPr algn="ctr"/>
            <a:r>
              <a:rPr lang="es-AR" dirty="0"/>
              <a:t>Profesor Asistente, Ingeniería </a:t>
            </a:r>
            <a:r>
              <a:rPr lang="es-AR" dirty="0" smtClean="0"/>
              <a:t>Ambiental</a:t>
            </a:r>
          </a:p>
          <a:p>
            <a:pPr algn="ctr"/>
            <a:r>
              <a:rPr lang="es-AR" dirty="0" smtClean="0"/>
              <a:t>Universidad </a:t>
            </a:r>
            <a:r>
              <a:rPr lang="es-AR" dirty="0"/>
              <a:t>El Bosque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Ciudad de Panamá, 7 de mayo de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_tradnl" sz="1500" dirty="0" smtClean="0"/>
              <a:t>Reunión Regional de Consulta del PNUMA con </a:t>
            </a:r>
            <a:r>
              <a:rPr lang="es-ES_tradnl" sz="1500" dirty="0"/>
              <a:t>l</a:t>
            </a:r>
            <a:r>
              <a:rPr lang="es-ES_tradnl" sz="1500" dirty="0" smtClean="0"/>
              <a:t>os Grupos Principales y Actores Relevantes de América Latina y el Caribe</a:t>
            </a:r>
            <a:endParaRPr lang="es-AR" sz="1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6"/>
            <a:ext cx="7186634" cy="4340237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s-AR" b="1" dirty="0" smtClean="0"/>
              <a:t>Presentación de los asistentes</a:t>
            </a:r>
          </a:p>
          <a:p>
            <a:r>
              <a:rPr lang="es-AR" dirty="0" smtClean="0"/>
              <a:t>Participante, organización, grupo principal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Ciudad de Panamá, 7 de mayo de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4586" t="26562" r="64824" b="60254"/>
          <a:stretch>
            <a:fillRect/>
          </a:stretch>
        </p:blipFill>
        <p:spPr bwMode="auto">
          <a:xfrm>
            <a:off x="4250513" y="3925677"/>
            <a:ext cx="178595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6286512" y="4497181"/>
            <a:ext cx="2571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smtClean="0"/>
              <a:t>Autoridades </a:t>
            </a:r>
            <a:r>
              <a:rPr lang="es-ES_tradnl" dirty="0"/>
              <a:t>locales</a:t>
            </a:r>
            <a:endParaRPr lang="es-AR" dirty="0"/>
          </a:p>
        </p:txBody>
      </p:sp>
      <p:sp>
        <p:nvSpPr>
          <p:cNvPr id="7" name="6 Rectángulo"/>
          <p:cNvSpPr/>
          <p:nvPr/>
        </p:nvSpPr>
        <p:spPr>
          <a:xfrm>
            <a:off x="1571636" y="3207908"/>
            <a:ext cx="2571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dirty="0" smtClean="0"/>
              <a:t>Trabajadores </a:t>
            </a:r>
            <a:br>
              <a:rPr lang="es-ES_tradnl" dirty="0" smtClean="0"/>
            </a:br>
            <a:r>
              <a:rPr lang="es-ES_tradnl" dirty="0" smtClean="0"/>
              <a:t>y </a:t>
            </a:r>
            <a:r>
              <a:rPr lang="es-ES_tradnl" dirty="0"/>
              <a:t>sus </a:t>
            </a:r>
            <a:r>
              <a:rPr lang="es-ES_tradnl" dirty="0" smtClean="0"/>
              <a:t>sindicatos</a:t>
            </a:r>
          </a:p>
        </p:txBody>
      </p:sp>
      <p:sp>
        <p:nvSpPr>
          <p:cNvPr id="9" name="8 Rectángulo"/>
          <p:cNvSpPr/>
          <p:nvPr/>
        </p:nvSpPr>
        <p:spPr>
          <a:xfrm>
            <a:off x="6143668" y="3207908"/>
            <a:ext cx="2571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smtClean="0"/>
              <a:t>Pueblos Indígenas </a:t>
            </a:r>
            <a:br>
              <a:rPr lang="es-ES_tradnl" dirty="0" smtClean="0"/>
            </a:br>
            <a:r>
              <a:rPr lang="es-ES_tradnl" dirty="0" smtClean="0"/>
              <a:t>y </a:t>
            </a:r>
            <a:r>
              <a:rPr lang="es-ES_tradnl" dirty="0"/>
              <a:t>sus </a:t>
            </a:r>
            <a:r>
              <a:rPr lang="es-ES_tradnl" dirty="0" smtClean="0"/>
              <a:t>comunidades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286380" y="4997247"/>
            <a:ext cx="2571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smtClean="0"/>
              <a:t>Comunidad </a:t>
            </a:r>
            <a:r>
              <a:rPr lang="es-ES_tradnl" dirty="0"/>
              <a:t>científica 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y tecnológica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3857620" y="3056279"/>
            <a:ext cx="2571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dirty="0" smtClean="0"/>
              <a:t>Niños </a:t>
            </a:r>
            <a:r>
              <a:rPr lang="es-ES_tradnl" dirty="0"/>
              <a:t>y </a:t>
            </a:r>
            <a:r>
              <a:rPr lang="es-ES_tradnl" dirty="0" smtClean="0"/>
              <a:t>jóvenes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6572296" y="3997115"/>
            <a:ext cx="2571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smtClean="0"/>
              <a:t>Mujeres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1142976" y="3997115"/>
            <a:ext cx="2571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dirty="0" smtClean="0"/>
              <a:t>Agricultores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2357454" y="4997247"/>
            <a:ext cx="2571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dirty="0" smtClean="0"/>
              <a:t>Organizaciones </a:t>
            </a:r>
            <a:r>
              <a:rPr lang="es-ES_tradnl" dirty="0"/>
              <a:t>no </a:t>
            </a:r>
            <a:r>
              <a:rPr lang="es-ES_tradnl" dirty="0" smtClean="0"/>
              <a:t>gubernamentales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1428760" y="4497181"/>
            <a:ext cx="2571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dirty="0" smtClean="0"/>
              <a:t>Comercio e industria</a:t>
            </a:r>
          </a:p>
        </p:txBody>
      </p:sp>
      <p:cxnSp>
        <p:nvCxnSpPr>
          <p:cNvPr id="20" name="19 Conector recto de flecha"/>
          <p:cNvCxnSpPr>
            <a:endCxn id="11" idx="2"/>
          </p:cNvCxnSpPr>
          <p:nvPr/>
        </p:nvCxnSpPr>
        <p:spPr>
          <a:xfrm rot="16200000" flipV="1">
            <a:off x="4964901" y="3604198"/>
            <a:ext cx="357190" cy="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rot="10800000">
            <a:off x="4286250" y="3639927"/>
            <a:ext cx="285750" cy="214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>
            <a:off x="6143636" y="421142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>
            <a:endCxn id="6" idx="1"/>
          </p:cNvCxnSpPr>
          <p:nvPr/>
        </p:nvCxnSpPr>
        <p:spPr>
          <a:xfrm>
            <a:off x="5857884" y="4500570"/>
            <a:ext cx="428628" cy="1812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 rot="16200000" flipH="1">
            <a:off x="5393537" y="4675776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/>
          <p:nvPr/>
        </p:nvCxnSpPr>
        <p:spPr>
          <a:xfrm flipH="1">
            <a:off x="3786182" y="421142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/>
          <p:nvPr/>
        </p:nvCxnSpPr>
        <p:spPr>
          <a:xfrm rot="10800000" flipV="1">
            <a:off x="4000496" y="4500570"/>
            <a:ext cx="428628" cy="1812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/>
          <p:nvPr/>
        </p:nvCxnSpPr>
        <p:spPr>
          <a:xfrm rot="5400000">
            <a:off x="4607719" y="4675776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 de flecha"/>
          <p:cNvCxnSpPr/>
          <p:nvPr/>
        </p:nvCxnSpPr>
        <p:spPr>
          <a:xfrm rot="10800000" flipH="1">
            <a:off x="5786447" y="3639925"/>
            <a:ext cx="285750" cy="214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_tradnl" sz="1500" dirty="0" smtClean="0"/>
              <a:t>Reunión Regional de Consulta del PNUMA con </a:t>
            </a:r>
            <a:r>
              <a:rPr lang="es-ES_tradnl" sz="1500" dirty="0"/>
              <a:t>l</a:t>
            </a:r>
            <a:r>
              <a:rPr lang="es-ES_tradnl" sz="1500" dirty="0" smtClean="0"/>
              <a:t>os Grupos Principales y Actores Relevantes de América Latina y el Caribe</a:t>
            </a:r>
            <a:endParaRPr lang="es-AR" sz="1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6"/>
            <a:ext cx="7186634" cy="4340237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es-AR" b="1" dirty="0" smtClean="0"/>
              <a:t>Objetivos</a:t>
            </a:r>
          </a:p>
          <a:p>
            <a:pPr marL="352425" lvl="0" indent="-352425" algn="just">
              <a:buFont typeface="Arial" pitchFamily="34" charset="0"/>
              <a:buChar char="•"/>
            </a:pPr>
            <a:r>
              <a:rPr lang="es-ES_tradnl" dirty="0" smtClean="0"/>
              <a:t>Preparar la contribución de los representantes de los grupos principales y actores relevantes de la región a los procesos globales tales como la discusión de la agenda post-2015 y cambio climático.</a:t>
            </a:r>
          </a:p>
          <a:p>
            <a:pPr marL="352425" lvl="0" indent="-352425" algn="just">
              <a:buFont typeface="Arial" pitchFamily="34" charset="0"/>
              <a:buChar char="•"/>
            </a:pPr>
            <a:r>
              <a:rPr lang="es-ES_tradnl" dirty="0" smtClean="0"/>
              <a:t>Identificar </a:t>
            </a:r>
            <a:r>
              <a:rPr lang="es-ES_tradnl" dirty="0"/>
              <a:t>oportunidades para mejorar la participación de los grupos principales y actores relevantes en procesos de definición de políticas en los diversos </a:t>
            </a:r>
            <a:r>
              <a:rPr lang="es-ES_tradnl" dirty="0" smtClean="0"/>
              <a:t>niveles.</a:t>
            </a:r>
            <a:endParaRPr lang="es-AR" dirty="0" smtClean="0"/>
          </a:p>
          <a:p>
            <a:pPr marL="352425" lvl="0" indent="-352425" algn="just">
              <a:buFont typeface="Arial" pitchFamily="34" charset="0"/>
              <a:buChar char="•"/>
            </a:pPr>
            <a:r>
              <a:rPr lang="es-ES_tradnl" dirty="0" smtClean="0"/>
              <a:t>Fomentar </a:t>
            </a:r>
            <a:r>
              <a:rPr lang="es-ES_tradnl" dirty="0"/>
              <a:t>el diálogo de saberes entre los grupos principales y actores relevantes de la región. </a:t>
            </a:r>
            <a:endParaRPr lang="es-AR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Ciudad de Panamá, 7 de mayo de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_tradnl" sz="1500" dirty="0" smtClean="0"/>
              <a:t>Reunión Regional de Consulta del PNUMA con </a:t>
            </a:r>
            <a:r>
              <a:rPr lang="es-ES_tradnl" sz="1500" dirty="0"/>
              <a:t>l</a:t>
            </a:r>
            <a:r>
              <a:rPr lang="es-ES_tradnl" sz="1500" dirty="0" smtClean="0"/>
              <a:t>os Grupos Principales y Actores Relevantes de América Latina y el Caribe</a:t>
            </a:r>
            <a:endParaRPr lang="es-AR" sz="1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7"/>
            <a:ext cx="7186634" cy="2500330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es-AR" b="1" dirty="0" smtClean="0"/>
              <a:t>Resultados</a:t>
            </a:r>
          </a:p>
          <a:p>
            <a:pPr lvl="0" algn="just"/>
            <a:r>
              <a:rPr lang="es-ES_tradnl" dirty="0" smtClean="0"/>
              <a:t>Aportes a procesos de negociación ambiental internacional en sus distintos niveles, con énfasis en: 1) </a:t>
            </a:r>
            <a:r>
              <a:rPr lang="es-ES_tradnl" b="1" dirty="0" smtClean="0"/>
              <a:t>el ciclo de decisiones políticas del PNUMA (UNEA, CPR, Foro Regional de Ministros, etc.)</a:t>
            </a:r>
            <a:r>
              <a:rPr lang="es-ES_tradnl" dirty="0" smtClean="0"/>
              <a:t>; 2) la agenda post-2015; 3) cambio climático; 4) producción y consumo sostenible.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Ciudad de Panamá, 7 de mayo de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214942" y="4429132"/>
            <a:ext cx="25717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200" dirty="0" smtClean="0"/>
              <a:t>Mensajes clave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428876" y="4429132"/>
            <a:ext cx="25717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200" dirty="0" smtClean="0"/>
              <a:t>Declaración</a:t>
            </a:r>
          </a:p>
        </p:txBody>
      </p:sp>
      <p:cxnSp>
        <p:nvCxnSpPr>
          <p:cNvPr id="8" name="7 Conector recto de flecha"/>
          <p:cNvCxnSpPr/>
          <p:nvPr/>
        </p:nvCxnSpPr>
        <p:spPr>
          <a:xfrm rot="10800000" flipV="1">
            <a:off x="3714760" y="4143380"/>
            <a:ext cx="35717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Rectángulo"/>
          <p:cNvSpPr/>
          <p:nvPr/>
        </p:nvSpPr>
        <p:spPr>
          <a:xfrm>
            <a:off x="5286380" y="5214950"/>
            <a:ext cx="27146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dirty="0" smtClean="0"/>
              <a:t>MGSF, Foro Regional</a:t>
            </a:r>
            <a:br>
              <a:rPr lang="es-ES_tradnl" dirty="0" smtClean="0"/>
            </a:br>
            <a:r>
              <a:rPr lang="es-ES_tradnl" dirty="0" smtClean="0"/>
              <a:t>de Ministros, etc.</a:t>
            </a:r>
          </a:p>
        </p:txBody>
      </p:sp>
      <p:pic>
        <p:nvPicPr>
          <p:cNvPr id="3074" name="Picture 2" descr="http://unep.org/images/unea_logo.png"/>
          <p:cNvPicPr>
            <a:picLocks noChangeAspect="1" noChangeArrowheads="1"/>
          </p:cNvPicPr>
          <p:nvPr/>
        </p:nvPicPr>
        <p:blipFill>
          <a:blip r:embed="rId2" cstate="print"/>
          <a:srcRect t="-11746" b="39909"/>
          <a:stretch>
            <a:fillRect/>
          </a:stretch>
        </p:blipFill>
        <p:spPr bwMode="auto">
          <a:xfrm>
            <a:off x="2464579" y="5143512"/>
            <a:ext cx="2500330" cy="642942"/>
          </a:xfrm>
          <a:prstGeom prst="rect">
            <a:avLst/>
          </a:prstGeom>
          <a:noFill/>
        </p:spPr>
      </p:pic>
      <p:cxnSp>
        <p:nvCxnSpPr>
          <p:cNvPr id="28" name="27 Conector recto de flecha"/>
          <p:cNvCxnSpPr/>
          <p:nvPr/>
        </p:nvCxnSpPr>
        <p:spPr>
          <a:xfrm rot="10800000" flipH="1" flipV="1">
            <a:off x="5929338" y="4143380"/>
            <a:ext cx="35717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>
            <a:stCxn id="6" idx="2"/>
            <a:endCxn id="3074" idx="0"/>
          </p:cNvCxnSpPr>
          <p:nvPr/>
        </p:nvCxnSpPr>
        <p:spPr>
          <a:xfrm rot="5400000">
            <a:off x="3572998" y="5001765"/>
            <a:ext cx="28349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>
            <a:off x="4572000" y="464344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 de flecha"/>
          <p:cNvCxnSpPr>
            <a:endCxn id="21" idx="0"/>
          </p:cNvCxnSpPr>
          <p:nvPr/>
        </p:nvCxnSpPr>
        <p:spPr>
          <a:xfrm rot="5400000">
            <a:off x="6500826" y="507207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/>
          <p:nvPr/>
        </p:nvCxnSpPr>
        <p:spPr>
          <a:xfrm rot="10800000">
            <a:off x="5000628" y="550070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_tradnl" sz="1500" dirty="0" smtClean="0"/>
              <a:t>Reunión Regional de Consulta del PNUMA con </a:t>
            </a:r>
            <a:r>
              <a:rPr lang="es-ES_tradnl" sz="1500" dirty="0"/>
              <a:t>l</a:t>
            </a:r>
            <a:r>
              <a:rPr lang="es-ES_tradnl" sz="1500" dirty="0" smtClean="0"/>
              <a:t>os Grupos Principales y Actores Relevantes de América Latina y el Caribe</a:t>
            </a:r>
            <a:endParaRPr lang="es-AR" sz="1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6"/>
            <a:ext cx="7186634" cy="4340237"/>
          </a:xfrm>
        </p:spPr>
        <p:txBody>
          <a:bodyPr>
            <a:normAutofit lnSpcReduction="10000"/>
          </a:bodyPr>
          <a:lstStyle/>
          <a:p>
            <a:r>
              <a:rPr lang="es-AR" b="1" dirty="0" smtClean="0"/>
              <a:t>Elección de autoridades</a:t>
            </a:r>
          </a:p>
          <a:p>
            <a:pPr>
              <a:lnSpc>
                <a:spcPct val="80000"/>
              </a:lnSpc>
              <a:spcAft>
                <a:spcPts val="1800"/>
              </a:spcAft>
            </a:pPr>
            <a:r>
              <a:rPr lang="es-AR" dirty="0" smtClean="0"/>
              <a:t>1 Presidente (máximo 1 copresidente)</a:t>
            </a:r>
          </a:p>
          <a:p>
            <a:pPr>
              <a:lnSpc>
                <a:spcPct val="80000"/>
              </a:lnSpc>
              <a:spcAft>
                <a:spcPts val="1800"/>
              </a:spcAft>
            </a:pPr>
            <a:r>
              <a:rPr lang="es-AR" dirty="0" smtClean="0"/>
              <a:t>1 relator (relatores por grupos de trabajo)</a:t>
            </a:r>
          </a:p>
          <a:p>
            <a:pPr>
              <a:spcAft>
                <a:spcPts val="1200"/>
              </a:spcAft>
            </a:pPr>
            <a:r>
              <a:rPr lang="es-AR" u="sng" dirty="0" smtClean="0"/>
              <a:t>Presidente:</a:t>
            </a:r>
          </a:p>
          <a:p>
            <a:r>
              <a:rPr lang="es-ES_tradnl" dirty="0" smtClean="0"/>
              <a:t>Serán </a:t>
            </a:r>
            <a:r>
              <a:rPr lang="es-ES_tradnl" dirty="0"/>
              <a:t>sus funciones: </a:t>
            </a:r>
            <a:endParaRPr lang="es-ES_tradnl" dirty="0" smtClean="0"/>
          </a:p>
          <a:p>
            <a:pPr indent="352425">
              <a:buFont typeface="Arial" pitchFamily="34" charset="0"/>
              <a:buChar char="•"/>
            </a:pPr>
            <a:r>
              <a:rPr lang="es-ES_tradnl" dirty="0" smtClean="0"/>
              <a:t>llamar </a:t>
            </a:r>
            <a:r>
              <a:rPr lang="es-ES_tradnl" dirty="0"/>
              <a:t>al </a:t>
            </a:r>
            <a:r>
              <a:rPr lang="es-ES_tradnl" dirty="0" smtClean="0"/>
              <a:t>orden;</a:t>
            </a:r>
          </a:p>
          <a:p>
            <a:pPr indent="352425">
              <a:buFont typeface="Arial" pitchFamily="34" charset="0"/>
              <a:buChar char="•"/>
            </a:pPr>
            <a:r>
              <a:rPr lang="es-ES_tradnl" dirty="0" smtClean="0"/>
              <a:t>dar </a:t>
            </a:r>
            <a:r>
              <a:rPr lang="es-ES_tradnl" dirty="0"/>
              <a:t>la </a:t>
            </a:r>
            <a:r>
              <a:rPr lang="es-ES_tradnl" dirty="0" smtClean="0"/>
              <a:t>palabra;</a:t>
            </a:r>
          </a:p>
          <a:p>
            <a:pPr indent="352425">
              <a:buFont typeface="Arial" pitchFamily="34" charset="0"/>
              <a:buChar char="•"/>
            </a:pPr>
            <a:r>
              <a:rPr lang="es-ES_tradnl" dirty="0" smtClean="0"/>
              <a:t>guiar </a:t>
            </a:r>
            <a:r>
              <a:rPr lang="es-ES_tradnl" dirty="0"/>
              <a:t>el cumplimiento del orden del </a:t>
            </a:r>
            <a:r>
              <a:rPr lang="es-ES_tradnl" dirty="0" smtClean="0"/>
              <a:t>día;</a:t>
            </a:r>
          </a:p>
          <a:p>
            <a:pPr indent="352425">
              <a:buFont typeface="Arial" pitchFamily="34" charset="0"/>
              <a:buChar char="•"/>
            </a:pPr>
            <a:r>
              <a:rPr lang="es-ES_tradnl" dirty="0" smtClean="0"/>
              <a:t>contribuir a </a:t>
            </a:r>
            <a:r>
              <a:rPr lang="es-ES_tradnl" dirty="0"/>
              <a:t>la elaboración del documento de </a:t>
            </a:r>
            <a:r>
              <a:rPr lang="es-ES_tradnl" dirty="0" smtClean="0"/>
              <a:t>resultados;</a:t>
            </a:r>
          </a:p>
          <a:p>
            <a:pPr indent="352425">
              <a:buFont typeface="Arial" pitchFamily="34" charset="0"/>
              <a:buChar char="•"/>
            </a:pPr>
            <a:r>
              <a:rPr lang="es-ES_tradnl" dirty="0" smtClean="0"/>
              <a:t>contribuir a </a:t>
            </a:r>
            <a:r>
              <a:rPr lang="es-ES_tradnl" dirty="0"/>
              <a:t>la elaboración del informe </a:t>
            </a:r>
            <a:r>
              <a:rPr lang="es-ES_tradnl" dirty="0" smtClean="0"/>
              <a:t>final.</a:t>
            </a:r>
            <a:endParaRPr lang="es-AR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Ciudad de Panamá, 7 de mayo de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_tradnl" sz="1500" dirty="0" smtClean="0"/>
              <a:t>Reunión Regional de Consulta del PNUMA con </a:t>
            </a:r>
            <a:r>
              <a:rPr lang="es-ES_tradnl" sz="1500" dirty="0"/>
              <a:t>l</a:t>
            </a:r>
            <a:r>
              <a:rPr lang="es-ES_tradnl" sz="1500" dirty="0" smtClean="0"/>
              <a:t>os Grupos Principales y Actores Relevantes de América Latina y el Caribe</a:t>
            </a:r>
            <a:endParaRPr lang="es-AR" sz="1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6"/>
            <a:ext cx="7186634" cy="434023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s-AR" u="sng" dirty="0" smtClean="0"/>
              <a:t>Relatores:</a:t>
            </a:r>
          </a:p>
          <a:p>
            <a:r>
              <a:rPr lang="es-ES_tradnl" dirty="0" smtClean="0"/>
              <a:t>Serán </a:t>
            </a:r>
            <a:r>
              <a:rPr lang="es-ES_tradnl" dirty="0"/>
              <a:t>sus funciones: </a:t>
            </a:r>
            <a:endParaRPr lang="es-ES_tradnl" dirty="0" smtClean="0"/>
          </a:p>
          <a:p>
            <a:pPr indent="352425">
              <a:buFont typeface="Arial" pitchFamily="34" charset="0"/>
              <a:buChar char="•"/>
            </a:pPr>
            <a:r>
              <a:rPr lang="es-ES_tradnl" dirty="0" smtClean="0"/>
              <a:t>tomar </a:t>
            </a:r>
            <a:r>
              <a:rPr lang="es-ES_tradnl" dirty="0"/>
              <a:t>notas del desarrollo de la reunión; </a:t>
            </a:r>
            <a:endParaRPr lang="es-ES_tradnl" dirty="0" smtClean="0"/>
          </a:p>
          <a:p>
            <a:pPr indent="352425">
              <a:buFont typeface="Arial" pitchFamily="34" charset="0"/>
              <a:buChar char="•"/>
            </a:pPr>
            <a:r>
              <a:rPr lang="es-ES_tradnl" dirty="0" smtClean="0"/>
              <a:t>recopilar </a:t>
            </a:r>
            <a:r>
              <a:rPr lang="es-ES_tradnl" dirty="0"/>
              <a:t>los aportes </a:t>
            </a:r>
            <a:r>
              <a:rPr lang="es-ES_tradnl" dirty="0" smtClean="0"/>
              <a:t>remitidos </a:t>
            </a:r>
            <a:r>
              <a:rPr lang="es-ES_tradnl" dirty="0"/>
              <a:t>por las mesas de </a:t>
            </a:r>
            <a:r>
              <a:rPr lang="es-ES_tradnl" dirty="0" smtClean="0"/>
              <a:t>trabajo;</a:t>
            </a:r>
          </a:p>
          <a:p>
            <a:pPr indent="352425">
              <a:buFont typeface="Arial" pitchFamily="34" charset="0"/>
              <a:buChar char="•"/>
            </a:pPr>
            <a:r>
              <a:rPr lang="es-ES_tradnl" dirty="0" smtClean="0"/>
              <a:t>recopilar los aportes remitidos por </a:t>
            </a:r>
            <a:r>
              <a:rPr lang="es-ES_tradnl" dirty="0"/>
              <a:t>los participantes; </a:t>
            </a:r>
            <a:endParaRPr lang="es-ES_tradnl" dirty="0" smtClean="0"/>
          </a:p>
          <a:p>
            <a:pPr indent="352425">
              <a:buFont typeface="Arial" pitchFamily="34" charset="0"/>
              <a:buChar char="•"/>
            </a:pPr>
            <a:r>
              <a:rPr lang="es-ES_tradnl" dirty="0" smtClean="0"/>
              <a:t>coordinar la elaboración del documento de resultados;</a:t>
            </a:r>
          </a:p>
          <a:p>
            <a:pPr indent="352425">
              <a:buFont typeface="Arial" pitchFamily="34" charset="0"/>
              <a:buChar char="•"/>
            </a:pPr>
            <a:r>
              <a:rPr lang="es-ES_tradnl" dirty="0" smtClean="0"/>
              <a:t>contribuir a la elaboración del informe final.</a:t>
            </a:r>
            <a:endParaRPr lang="es-AR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Ciudad de Panamá, 7 de mayo de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1750</Words>
  <Application>Microsoft Macintosh PowerPoint</Application>
  <PresentationFormat>Presentación en pantalla (4:3)</PresentationFormat>
  <Paragraphs>273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Tema de Office</vt:lpstr>
      <vt:lpstr>  REUNIÓN REGIONAL DE CONSULTA DE GRUPOS PRINCIPALES Y ACTORES RELEVANTES DE AMÉRICA LATINA Y EL CARIBE 2015   </vt:lpstr>
      <vt:lpstr>Reunión Regional de Consulta del PNUMA con los Grupos Principales y Actores Relevantes de América Latina y el Caribe</vt:lpstr>
      <vt:lpstr>Reunión Regional de Consulta del PNUMA con los Grupos Principales y Actores Relevantes de América Latina y el Caribe</vt:lpstr>
      <vt:lpstr>Reunión Regional de Consulta del PNUMA con los Grupos Principales y Actores Relevantes de América Latina y el Caribe</vt:lpstr>
      <vt:lpstr>Reunión Regional de Consulta del PNUMA con los Grupos Principales y Actores Relevantes de América Latina y el Caribe</vt:lpstr>
      <vt:lpstr>Reunión Regional de Consulta del PNUMA con los Grupos Principales y Actores Relevantes de América Latina y el Caribe</vt:lpstr>
      <vt:lpstr>Reunión Regional de Consulta del PNUMA con los Grupos Principales y Actores Relevantes de América Latina y el Caribe</vt:lpstr>
      <vt:lpstr>Reunión Regional de Consulta del PNUMA con los Grupos Principales y Actores Relevantes de América Latina y el Caribe</vt:lpstr>
      <vt:lpstr>Reunión Regional de Consulta del PNUMA con los Grupos Principales y Actores Relevantes de América Latina y el Caribe</vt:lpstr>
      <vt:lpstr>Reunión Regional de Consulta del PNUMA con los Grupos Principales y Actores Relevantes de América Latina y el Caribe</vt:lpstr>
      <vt:lpstr>Reunión Regional de Consulta del PNUMA con los Grupos Principales y Actores Relevantes de América Latina y el Caribe</vt:lpstr>
      <vt:lpstr>Reunión Regional de Consulta del PNUMA con los Grupos Principales y Actores Relevantes de América Latina y el Caribe</vt:lpstr>
      <vt:lpstr>Reunión Regional de Consulta del PNUMA con los Grupos Principales y Actores Relevantes de América Latina y el Caribe</vt:lpstr>
      <vt:lpstr>Reunión Regional de Consulta del PNUMA con los Grupos Principales y Actores Relevantes de América Latina y el Caribe</vt:lpstr>
      <vt:lpstr>Reunión Regional de Consulta del PNUMA con los Grupos Principales y Actores Relevantes de América Latina y el Caribe</vt:lpstr>
      <vt:lpstr>Reunión Regional de Consulta del PNUMA con los Grupos Principales y Actores Relevantes de América Latina y el Caribe</vt:lpstr>
      <vt:lpstr>Reunión Regional de Consulta del PNUMA con los Grupos Principales y Actores Relevantes de América Latina y el Caribe</vt:lpstr>
      <vt:lpstr>Reunión Regional de Consulta del PNUMA con los Grupos Principales y Actores Relevantes de América Latina y el Caribe</vt:lpstr>
      <vt:lpstr>Reunión Regional de Consulta del PNUMA con los Grupos Principales y Actores Relevantes de América Latina y el Caribe</vt:lpstr>
      <vt:lpstr>Reunión Regional de Consulta del PNUMA con los Grupos Principales y Actores Relevantes de América Latina y el Caribe</vt:lpstr>
      <vt:lpstr>Reunión Regional de Consulta del PNUMA con los Grupos Principales y Actores Relevantes de América Latina y el Caribe</vt:lpstr>
      <vt:lpstr>Reunión Regional de Consulta del PNUMA con los Grupos Principales y Actores Relevantes de América Latina y el Caribe</vt:lpstr>
      <vt:lpstr>Reunión Regional de Consulta del PNUMA con los Grupos Principales y Actores Relevantes de América Latina y el Caribe</vt:lpstr>
      <vt:lpstr>Reunión Regional de Consulta del PNUMA con los Grupos Principales y Actores Relevantes de América Latina y el Caribe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cecilia</dc:creator>
  <cp:lastModifiedBy>njaramillo</cp:lastModifiedBy>
  <cp:revision>100</cp:revision>
  <dcterms:created xsi:type="dcterms:W3CDTF">2015-05-03T15:45:00Z</dcterms:created>
  <dcterms:modified xsi:type="dcterms:W3CDTF">2015-05-07T23:37:55Z</dcterms:modified>
</cp:coreProperties>
</file>